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handoutMasterIdLst>
    <p:handoutMasterId r:id="rId75"/>
  </p:handoutMasterIdLst>
  <p:sldIdLst>
    <p:sldId id="256" r:id="rId2"/>
    <p:sldId id="257" r:id="rId3"/>
    <p:sldId id="258" r:id="rId4"/>
    <p:sldId id="373" r:id="rId5"/>
    <p:sldId id="374" r:id="rId6"/>
    <p:sldId id="375" r:id="rId7"/>
    <p:sldId id="376" r:id="rId8"/>
    <p:sldId id="377" r:id="rId9"/>
    <p:sldId id="378" r:id="rId10"/>
    <p:sldId id="379" r:id="rId11"/>
    <p:sldId id="380" r:id="rId12"/>
    <p:sldId id="381" r:id="rId13"/>
    <p:sldId id="382" r:id="rId14"/>
    <p:sldId id="383" r:id="rId15"/>
    <p:sldId id="384" r:id="rId16"/>
    <p:sldId id="385" r:id="rId17"/>
    <p:sldId id="354" r:id="rId18"/>
    <p:sldId id="327" r:id="rId19"/>
    <p:sldId id="343" r:id="rId20"/>
    <p:sldId id="260" r:id="rId21"/>
    <p:sldId id="392" r:id="rId22"/>
    <p:sldId id="351" r:id="rId23"/>
    <p:sldId id="346" r:id="rId24"/>
    <p:sldId id="332" r:id="rId25"/>
    <p:sldId id="355" r:id="rId26"/>
    <p:sldId id="360" r:id="rId27"/>
    <p:sldId id="393" r:id="rId28"/>
    <p:sldId id="358" r:id="rId29"/>
    <p:sldId id="357" r:id="rId30"/>
    <p:sldId id="394" r:id="rId31"/>
    <p:sldId id="359" r:id="rId32"/>
    <p:sldId id="273" r:id="rId33"/>
    <p:sldId id="274" r:id="rId34"/>
    <p:sldId id="275" r:id="rId35"/>
    <p:sldId id="276" r:id="rId36"/>
    <p:sldId id="397" r:id="rId37"/>
    <p:sldId id="395" r:id="rId38"/>
    <p:sldId id="388" r:id="rId39"/>
    <p:sldId id="389" r:id="rId40"/>
    <p:sldId id="396" r:id="rId41"/>
    <p:sldId id="372" r:id="rId42"/>
    <p:sldId id="301" r:id="rId43"/>
    <p:sldId id="302" r:id="rId44"/>
    <p:sldId id="278" r:id="rId45"/>
    <p:sldId id="303" r:id="rId46"/>
    <p:sldId id="371" r:id="rId47"/>
    <p:sldId id="279" r:id="rId48"/>
    <p:sldId id="316" r:id="rId49"/>
    <p:sldId id="280" r:id="rId50"/>
    <p:sldId id="398" r:id="rId51"/>
    <p:sldId id="399" r:id="rId52"/>
    <p:sldId id="400" r:id="rId53"/>
    <p:sldId id="401" r:id="rId54"/>
    <p:sldId id="402" r:id="rId55"/>
    <p:sldId id="403" r:id="rId56"/>
    <p:sldId id="404" r:id="rId57"/>
    <p:sldId id="405" r:id="rId58"/>
    <p:sldId id="406" r:id="rId59"/>
    <p:sldId id="407" r:id="rId60"/>
    <p:sldId id="408" r:id="rId61"/>
    <p:sldId id="409" r:id="rId62"/>
    <p:sldId id="410" r:id="rId63"/>
    <p:sldId id="411" r:id="rId64"/>
    <p:sldId id="412" r:id="rId65"/>
    <p:sldId id="413" r:id="rId66"/>
    <p:sldId id="414" r:id="rId67"/>
    <p:sldId id="415" r:id="rId68"/>
    <p:sldId id="416" r:id="rId69"/>
    <p:sldId id="417" r:id="rId70"/>
    <p:sldId id="300" r:id="rId71"/>
    <p:sldId id="361" r:id="rId72"/>
    <p:sldId id="304" r:id="rId7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00" autoAdjust="0"/>
    <p:restoredTop sz="89802" autoAdjust="0"/>
  </p:normalViewPr>
  <p:slideViewPr>
    <p:cSldViewPr>
      <p:cViewPr varScale="1">
        <p:scale>
          <a:sx n="89" d="100"/>
          <a:sy n="89" d="100"/>
        </p:scale>
        <p:origin x="1272" y="101"/>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51" d="100"/>
          <a:sy n="51" d="100"/>
        </p:scale>
        <p:origin x="-1388" y="-9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60423A6-057B-4C89-9114-5ACA9B5DC3F2}" type="datetimeFigureOut">
              <a:rPr lang="en-US" smtClean="0"/>
              <a:pPr/>
              <a:t>10/25/2015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00936151-6E6F-4710-B0C8-F003EB2F2CC1}" type="slidenum">
              <a:rPr lang="en-US" smtClean="0"/>
              <a:pPr/>
              <a:t>‹#›</a:t>
            </a:fld>
            <a:endParaRPr lang="en-US"/>
          </a:p>
        </p:txBody>
      </p:sp>
    </p:spTree>
    <p:extLst>
      <p:ext uri="{BB962C8B-B14F-4D97-AF65-F5344CB8AC3E}">
        <p14:creationId xmlns:p14="http://schemas.microsoft.com/office/powerpoint/2010/main" val="34914164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3031D5B-344B-449E-B2CC-B357202FB269}" type="datetimeFigureOut">
              <a:rPr lang="en-US" smtClean="0"/>
              <a:pPr/>
              <a:t>10/25/2015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6A82CBF-DF3D-4DDB-A37B-16EFA61D45B2}" type="slidenum">
              <a:rPr lang="en-US" smtClean="0"/>
              <a:pPr/>
              <a:t>‹#›</a:t>
            </a:fld>
            <a:endParaRPr lang="en-US"/>
          </a:p>
        </p:txBody>
      </p:sp>
    </p:spTree>
    <p:extLst>
      <p:ext uri="{BB962C8B-B14F-4D97-AF65-F5344CB8AC3E}">
        <p14:creationId xmlns:p14="http://schemas.microsoft.com/office/powerpoint/2010/main" val="1742509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400" dirty="0" smtClean="0">
                <a:latin typeface="Arial" panose="020B0604020202020204" pitchFamily="34" charset="0"/>
                <a:cs typeface="Arial" panose="020B0604020202020204" pitchFamily="34" charset="0"/>
              </a:rPr>
              <a:t>Welcome</a:t>
            </a:r>
            <a:r>
              <a:rPr lang="en-US" sz="1400" baseline="0" dirty="0" smtClean="0">
                <a:latin typeface="Arial" panose="020B0604020202020204" pitchFamily="34" charset="0"/>
                <a:cs typeface="Arial" panose="020B0604020202020204" pitchFamily="34" charset="0"/>
              </a:rPr>
              <a:t> to the new LogTag training designed to walk you through the installation process for your LogTag data logger.</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1</a:t>
            </a:fld>
            <a:endParaRPr lang="en-US"/>
          </a:p>
        </p:txBody>
      </p:sp>
    </p:spTree>
    <p:extLst>
      <p:ext uri="{BB962C8B-B14F-4D97-AF65-F5344CB8AC3E}">
        <p14:creationId xmlns:p14="http://schemas.microsoft.com/office/powerpoint/2010/main" val="1671805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Click to accept the terms of the licensing agreement and then select “Next.”</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10</a:t>
            </a:fld>
            <a:endParaRPr lang="en-US"/>
          </a:p>
        </p:txBody>
      </p:sp>
    </p:spTree>
    <p:extLst>
      <p:ext uri="{BB962C8B-B14F-4D97-AF65-F5344CB8AC3E}">
        <p14:creationId xmlns:p14="http://schemas.microsoft.com/office/powerpoint/2010/main" val="824717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The software will automatically generate and save in the </a:t>
            </a:r>
            <a:r>
              <a:rPr lang="en-US" sz="1400" baseline="0" dirty="0" smtClean="0">
                <a:latin typeface="Arial" panose="020B0604020202020204" pitchFamily="34" charset="0"/>
                <a:cs typeface="Arial" panose="020B0604020202020204" pitchFamily="34" charset="0"/>
              </a:rPr>
              <a:t>location for you.  If you want to change this location, you can click on the “browse” button and make your selection.  Then, click “next.”</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11</a:t>
            </a:fld>
            <a:endParaRPr lang="en-US"/>
          </a:p>
        </p:txBody>
      </p:sp>
    </p:spTree>
    <p:extLst>
      <p:ext uri="{BB962C8B-B14F-4D97-AF65-F5344CB8AC3E}">
        <p14:creationId xmlns:p14="http://schemas.microsoft.com/office/powerpoint/2010/main" val="3229220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Now the setup wizard is ready to begin the LogTag Analyzer installation, begin this process by clicking the “install” button.</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12</a:t>
            </a:fld>
            <a:endParaRPr lang="en-US"/>
          </a:p>
        </p:txBody>
      </p:sp>
    </p:spTree>
    <p:extLst>
      <p:ext uri="{BB962C8B-B14F-4D97-AF65-F5344CB8AC3E}">
        <p14:creationId xmlns:p14="http://schemas.microsoft.com/office/powerpoint/2010/main" val="3088391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The software will begin to install</a:t>
            </a:r>
            <a:r>
              <a:rPr lang="en-US" sz="1400" baseline="0" dirty="0" smtClean="0">
                <a:latin typeface="Arial" panose="020B0604020202020204" pitchFamily="34" charset="0"/>
                <a:cs typeface="Arial" panose="020B0604020202020204" pitchFamily="34" charset="0"/>
              </a:rPr>
              <a:t> at this point.  The green bar will indicate the installation progress.</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13</a:t>
            </a:fld>
            <a:endParaRPr lang="en-US"/>
          </a:p>
        </p:txBody>
      </p:sp>
    </p:spTree>
    <p:extLst>
      <p:ext uri="{BB962C8B-B14F-4D97-AF65-F5344CB8AC3E}">
        <p14:creationId xmlns:p14="http://schemas.microsoft.com/office/powerpoint/2010/main" val="420146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Click “finish” to exit the Setup Wizard.</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14</a:t>
            </a:fld>
            <a:endParaRPr lang="en-US"/>
          </a:p>
        </p:txBody>
      </p:sp>
    </p:spTree>
    <p:extLst>
      <p:ext uri="{BB962C8B-B14F-4D97-AF65-F5344CB8AC3E}">
        <p14:creationId xmlns:p14="http://schemas.microsoft.com/office/powerpoint/2010/main" val="4088083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Look for the newly installed LogTag Analyzer Software icon on your desktop.  If you do not find the icon on your desktop, look for it in the start menu.  </a:t>
            </a:r>
          </a:p>
          <a:p>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VERY IMPORTANT!  One thing I want to mention here.  </a:t>
            </a:r>
            <a:r>
              <a:rPr lang="en-US" sz="1400" b="1" dirty="0" smtClean="0">
                <a:latin typeface="Arial" panose="020B0604020202020204" pitchFamily="34" charset="0"/>
                <a:cs typeface="Arial" panose="020B0604020202020204" pitchFamily="34" charset="0"/>
              </a:rPr>
              <a:t>If you click on the icon and the software does not load, you must uninstall the LogTag software from the computer and reinstall it</a:t>
            </a:r>
            <a:r>
              <a:rPr lang="en-US" sz="1400" b="1" baseline="0" dirty="0" smtClean="0">
                <a:latin typeface="Arial" panose="020B0604020202020204" pitchFamily="34" charset="0"/>
                <a:cs typeface="Arial" panose="020B0604020202020204" pitchFamily="34" charset="0"/>
              </a:rPr>
              <a:t> by going back over the previous steps of the installation process.</a:t>
            </a:r>
            <a:endParaRPr lang="en-US" sz="14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15</a:t>
            </a:fld>
            <a:endParaRPr lang="en-US"/>
          </a:p>
        </p:txBody>
      </p:sp>
    </p:spTree>
    <p:extLst>
      <p:ext uri="{BB962C8B-B14F-4D97-AF65-F5344CB8AC3E}">
        <p14:creationId xmlns:p14="http://schemas.microsoft.com/office/powerpoint/2010/main" val="2494911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Locate the icon and double-click on it.  Again, if you do not see it on your desktop, look in your start menu for “LogTag Analyzer.”.</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16</a:t>
            </a:fld>
            <a:endParaRPr lang="en-US"/>
          </a:p>
        </p:txBody>
      </p:sp>
    </p:spTree>
    <p:extLst>
      <p:ext uri="{BB962C8B-B14F-4D97-AF65-F5344CB8AC3E}">
        <p14:creationId xmlns:p14="http://schemas.microsoft.com/office/powerpoint/2010/main" val="3825923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dirty="0" smtClean="0">
                <a:latin typeface="Arial" panose="020B0604020202020204" pitchFamily="34" charset="0"/>
                <a:cs typeface="Arial" panose="020B0604020202020204" pitchFamily="34" charset="0"/>
              </a:rPr>
              <a:t>Now it is time to configure or “tie” the LogTag to the software.</a:t>
            </a:r>
            <a:endParaRPr lang="en-US" sz="14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17</a:t>
            </a:fld>
            <a:endParaRPr lang="en-US"/>
          </a:p>
        </p:txBody>
      </p:sp>
    </p:spTree>
    <p:extLst>
      <p:ext uri="{BB962C8B-B14F-4D97-AF65-F5344CB8AC3E}">
        <p14:creationId xmlns:p14="http://schemas.microsoft.com/office/powerpoint/2010/main" val="1261706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Insert the USB end of the docking station into the USB port on the computer or laptop.  After plugging in the docking station for the first time, the system will install drivers for the device and should notify you as this occurs.  Please allow a moment for this to complete.”  </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18</a:t>
            </a:fld>
            <a:endParaRPr lang="en-US"/>
          </a:p>
        </p:txBody>
      </p:sp>
    </p:spTree>
    <p:extLst>
      <p:ext uri="{BB962C8B-B14F-4D97-AF65-F5344CB8AC3E}">
        <p14:creationId xmlns:p14="http://schemas.microsoft.com/office/powerpoint/2010/main" val="4231605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Insert the LogTag into the docking station with the digital screen facing</a:t>
            </a:r>
            <a:r>
              <a:rPr lang="en-US" sz="1400" baseline="0" dirty="0" smtClean="0"/>
              <a:t> forward, until it clicks.</a:t>
            </a:r>
            <a:endParaRPr lang="en-US" sz="1400" dirty="0"/>
          </a:p>
        </p:txBody>
      </p:sp>
      <p:sp>
        <p:nvSpPr>
          <p:cNvPr id="4" name="Slide Number Placeholder 3"/>
          <p:cNvSpPr>
            <a:spLocks noGrp="1"/>
          </p:cNvSpPr>
          <p:nvPr>
            <p:ph type="sldNum" sz="quarter" idx="10"/>
          </p:nvPr>
        </p:nvSpPr>
        <p:spPr/>
        <p:txBody>
          <a:bodyPr/>
          <a:lstStyle/>
          <a:p>
            <a:fld id="{E6A82CBF-DF3D-4DDB-A37B-16EFA61D45B2}" type="slidenum">
              <a:rPr lang="en-US" smtClean="0"/>
              <a:pPr/>
              <a:t>19</a:t>
            </a:fld>
            <a:endParaRPr lang="en-US"/>
          </a:p>
        </p:txBody>
      </p:sp>
    </p:spTree>
    <p:extLst>
      <p:ext uri="{BB962C8B-B14F-4D97-AF65-F5344CB8AC3E}">
        <p14:creationId xmlns:p14="http://schemas.microsoft.com/office/powerpoint/2010/main" val="4017426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400" dirty="0" smtClean="0">
                <a:latin typeface="Arial" panose="020B0604020202020204" pitchFamily="34" charset="0"/>
                <a:cs typeface="Arial" panose="020B0604020202020204" pitchFamily="34" charset="0"/>
              </a:rPr>
              <a:t>In this training</a:t>
            </a:r>
            <a:r>
              <a:rPr lang="en-US" sz="1400" baseline="0" dirty="0" smtClean="0">
                <a:latin typeface="Arial" panose="020B0604020202020204" pitchFamily="34" charset="0"/>
                <a:cs typeface="Arial" panose="020B0604020202020204" pitchFamily="34" charset="0"/>
              </a:rPr>
              <a:t> session - w</a:t>
            </a:r>
            <a:r>
              <a:rPr lang="en-US" sz="1400" dirty="0" smtClean="0">
                <a:latin typeface="Arial" panose="020B0604020202020204" pitchFamily="34" charset="0"/>
                <a:cs typeface="Arial" panose="020B0604020202020204" pitchFamily="34" charset="0"/>
              </a:rPr>
              <a:t>e will cover the</a:t>
            </a:r>
            <a:r>
              <a:rPr lang="en-US" sz="1400" baseline="0" dirty="0" smtClean="0">
                <a:latin typeface="Arial" panose="020B0604020202020204" pitchFamily="34" charset="0"/>
                <a:cs typeface="Arial" panose="020B0604020202020204" pitchFamily="34" charset="0"/>
              </a:rPr>
              <a:t> following:  things needed to install the LogTag, preparing the LogTag, installing the LogTag software, configuring and starting the LogTag, reviewing daily statistics, alarm and temperature excursions, analyzing data from the LogTag and trouble-shooting the LogTag.</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2</a:t>
            </a:fld>
            <a:endParaRPr lang="en-US"/>
          </a:p>
        </p:txBody>
      </p:sp>
    </p:spTree>
    <p:extLst>
      <p:ext uri="{BB962C8B-B14F-4D97-AF65-F5344CB8AC3E}">
        <p14:creationId xmlns:p14="http://schemas.microsoft.com/office/powerpoint/2010/main" val="1146746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The picture on this screen is an indicator that the docking station is connected to the computer.</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20</a:t>
            </a:fld>
            <a:endParaRPr lang="en-US"/>
          </a:p>
        </p:txBody>
      </p:sp>
    </p:spTree>
    <p:extLst>
      <p:ext uri="{BB962C8B-B14F-4D97-AF65-F5344CB8AC3E}">
        <p14:creationId xmlns:p14="http://schemas.microsoft.com/office/powerpoint/2010/main" val="34506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A82CBF-DF3D-4DDB-A37B-16EFA61D45B2}" type="slidenum">
              <a:rPr lang="en-US" smtClean="0"/>
              <a:pPr/>
              <a:t>21</a:t>
            </a:fld>
            <a:endParaRPr lang="en-US"/>
          </a:p>
        </p:txBody>
      </p:sp>
    </p:spTree>
    <p:extLst>
      <p:ext uri="{BB962C8B-B14F-4D97-AF65-F5344CB8AC3E}">
        <p14:creationId xmlns:p14="http://schemas.microsoft.com/office/powerpoint/2010/main" val="4090210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Now click on the LogTag icon in the upper left corner of your screen – it looks like a tiny cell phone.</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22</a:t>
            </a:fld>
            <a:endParaRPr lang="en-US"/>
          </a:p>
        </p:txBody>
      </p:sp>
    </p:spTree>
    <p:extLst>
      <p:ext uri="{BB962C8B-B14F-4D97-AF65-F5344CB8AC3E}">
        <p14:creationId xmlns:p14="http://schemas.microsoft.com/office/powerpoint/2010/main" val="16471336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When this screen comes up – click</a:t>
            </a:r>
            <a:r>
              <a:rPr lang="en-US" sz="1400" baseline="0" dirty="0" smtClean="0">
                <a:latin typeface="Arial" panose="020B0604020202020204" pitchFamily="34" charset="0"/>
                <a:cs typeface="Arial" panose="020B0604020202020204" pitchFamily="34" charset="0"/>
              </a:rPr>
              <a:t> “next”</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23</a:t>
            </a:fld>
            <a:endParaRPr lang="en-US"/>
          </a:p>
        </p:txBody>
      </p:sp>
    </p:spTree>
    <p:extLst>
      <p:ext uri="{BB962C8B-B14F-4D97-AF65-F5344CB8AC3E}">
        <p14:creationId xmlns:p14="http://schemas.microsoft.com/office/powerpoint/2010/main" val="1005525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You should have a screen now that looks like this one.</a:t>
            </a:r>
          </a:p>
          <a:p>
            <a:endParaRPr lang="en-US" sz="1400" dirty="0" smtClean="0"/>
          </a:p>
          <a:p>
            <a:r>
              <a:rPr lang="en-US" sz="1400" dirty="0" smtClean="0"/>
              <a:t>The</a:t>
            </a:r>
            <a:r>
              <a:rPr lang="en-US" sz="1400" baseline="0" dirty="0" smtClean="0"/>
              <a:t> first thing that needs to be done is you will need to give it a User ID on the first line indicated by the red arrow on your screen.</a:t>
            </a:r>
          </a:p>
          <a:p>
            <a:endParaRPr lang="en-US" sz="1400" baseline="0" dirty="0" smtClean="0"/>
          </a:p>
          <a:p>
            <a:r>
              <a:rPr lang="en-US" sz="1400" baseline="0" dirty="0" smtClean="0"/>
              <a:t>When assigning the User ID, use the format of PIN-FREEZER (or whatever name such as “</a:t>
            </a:r>
            <a:r>
              <a:rPr lang="en-US" sz="1400" baseline="0" dirty="0" err="1" smtClean="0"/>
              <a:t>breakroom</a:t>
            </a:r>
            <a:r>
              <a:rPr lang="en-US" sz="1400" baseline="0" dirty="0" smtClean="0"/>
              <a:t>” or just something easy to remember or PIN-REFRIGERATOR and a number at the end if you have more than one of that type of unit.  It is imperative that the names of the unit are identical to what you current in Florida SHOTS or your data will not upload.</a:t>
            </a:r>
          </a:p>
          <a:p>
            <a:endParaRPr lang="en-US" sz="1400" baseline="0" dirty="0" smtClean="0"/>
          </a:p>
          <a:p>
            <a:r>
              <a:rPr lang="en-US" sz="1400" baseline="0" dirty="0" smtClean="0"/>
              <a:t>Everything else on this page is pre-configured – just check to ensure that your page is exactly like the page appearing on the screen.</a:t>
            </a:r>
          </a:p>
          <a:p>
            <a:endParaRPr lang="en-US" sz="1400" baseline="0" dirty="0" smtClean="0"/>
          </a:p>
          <a:p>
            <a:r>
              <a:rPr lang="en-US" sz="1400" baseline="0" dirty="0" smtClean="0"/>
              <a:t>Be sure and leave the password options blank – and DO NOT click on “next” yet.  Now, click on “Advanced Options.”</a:t>
            </a:r>
            <a:endParaRPr lang="en-US" sz="1400" dirty="0"/>
          </a:p>
        </p:txBody>
      </p:sp>
      <p:sp>
        <p:nvSpPr>
          <p:cNvPr id="4" name="Slide Number Placeholder 3"/>
          <p:cNvSpPr>
            <a:spLocks noGrp="1"/>
          </p:cNvSpPr>
          <p:nvPr>
            <p:ph type="sldNum" sz="quarter" idx="10"/>
          </p:nvPr>
        </p:nvSpPr>
        <p:spPr/>
        <p:txBody>
          <a:bodyPr/>
          <a:lstStyle/>
          <a:p>
            <a:fld id="{E6A82CBF-DF3D-4DDB-A37B-16EFA61D45B2}" type="slidenum">
              <a:rPr lang="en-US" smtClean="0"/>
              <a:pPr/>
              <a:t>24</a:t>
            </a:fld>
            <a:endParaRPr lang="en-US"/>
          </a:p>
        </p:txBody>
      </p:sp>
    </p:spTree>
    <p:extLst>
      <p:ext uri="{BB962C8B-B14F-4D97-AF65-F5344CB8AC3E}">
        <p14:creationId xmlns:p14="http://schemas.microsoft.com/office/powerpoint/2010/main" val="20421484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On the</a:t>
            </a:r>
            <a:r>
              <a:rPr lang="en-US" sz="1400" baseline="0" dirty="0" smtClean="0">
                <a:latin typeface="Arial" panose="020B0604020202020204" pitchFamily="34" charset="0"/>
                <a:cs typeface="Arial" panose="020B0604020202020204" pitchFamily="34" charset="0"/>
              </a:rPr>
              <a:t> Configure – Advanced Options screen – the settings are pre-configured.  Select “Fahrenheit” for the Temperature Display Unit and then click on the “ok” button.</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25</a:t>
            </a:fld>
            <a:endParaRPr lang="en-US"/>
          </a:p>
        </p:txBody>
      </p:sp>
    </p:spTree>
    <p:extLst>
      <p:ext uri="{BB962C8B-B14F-4D97-AF65-F5344CB8AC3E}">
        <p14:creationId xmlns:p14="http://schemas.microsoft.com/office/powerpoint/2010/main" val="9947305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Click the “next” button.</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26</a:t>
            </a:fld>
            <a:endParaRPr lang="en-US"/>
          </a:p>
        </p:txBody>
      </p:sp>
    </p:spTree>
    <p:extLst>
      <p:ext uri="{BB962C8B-B14F-4D97-AF65-F5344CB8AC3E}">
        <p14:creationId xmlns:p14="http://schemas.microsoft.com/office/powerpoint/2010/main" val="5496425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Then click “next” to continue.</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28</a:t>
            </a:fld>
            <a:endParaRPr lang="en-US"/>
          </a:p>
        </p:txBody>
      </p:sp>
    </p:spTree>
    <p:extLst>
      <p:ext uri="{BB962C8B-B14F-4D97-AF65-F5344CB8AC3E}">
        <p14:creationId xmlns:p14="http://schemas.microsoft.com/office/powerpoint/2010/main" val="27632169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solidFill>
                  <a:schemeClr val="bg1"/>
                </a:solidFill>
                <a:latin typeface="Arial" panose="020B0604020202020204" pitchFamily="34" charset="0"/>
                <a:cs typeface="Arial" panose="020B0604020202020204" pitchFamily="34" charset="0"/>
              </a:rPr>
              <a:t>Click “NEXT” and on the next screen select “CLOSE”.  Now would be a good time to any other LogTag devices which need to be set-up for use.  This configuration process is also used to “reset” a LogTag device after each successful download.</a:t>
            </a:r>
          </a:p>
          <a:p>
            <a:endParaRPr lang="en-US" dirty="0"/>
          </a:p>
        </p:txBody>
      </p:sp>
      <p:sp>
        <p:nvSpPr>
          <p:cNvPr id="4" name="Slide Number Placeholder 3"/>
          <p:cNvSpPr>
            <a:spLocks noGrp="1"/>
          </p:cNvSpPr>
          <p:nvPr>
            <p:ph type="sldNum" sz="quarter" idx="10"/>
          </p:nvPr>
        </p:nvSpPr>
        <p:spPr/>
        <p:txBody>
          <a:bodyPr/>
          <a:lstStyle/>
          <a:p>
            <a:fld id="{E6A82CBF-DF3D-4DDB-A37B-16EFA61D45B2}" type="slidenum">
              <a:rPr lang="en-US" smtClean="0"/>
              <a:pPr/>
              <a:t>29</a:t>
            </a:fld>
            <a:endParaRPr lang="en-US"/>
          </a:p>
        </p:txBody>
      </p:sp>
    </p:spTree>
    <p:extLst>
      <p:ext uri="{BB962C8B-B14F-4D97-AF65-F5344CB8AC3E}">
        <p14:creationId xmlns:p14="http://schemas.microsoft.com/office/powerpoint/2010/main" val="22326421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Now from the menu bar at the top of this page, click “edit” then select “options.”</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31</a:t>
            </a:fld>
            <a:endParaRPr lang="en-US"/>
          </a:p>
        </p:txBody>
      </p:sp>
    </p:spTree>
    <p:extLst>
      <p:ext uri="{BB962C8B-B14F-4D97-AF65-F5344CB8AC3E}">
        <p14:creationId xmlns:p14="http://schemas.microsoft.com/office/powerpoint/2010/main" val="1940755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400" dirty="0" smtClean="0">
                <a:latin typeface="Arial" panose="020B0604020202020204" pitchFamily="34" charset="0"/>
                <a:cs typeface="Arial" panose="020B0604020202020204" pitchFamily="34" charset="0"/>
              </a:rPr>
              <a:t>There are a few things you will need to have in order to successfully install</a:t>
            </a:r>
            <a:r>
              <a:rPr lang="en-US" sz="1400" baseline="0" dirty="0" smtClean="0">
                <a:latin typeface="Arial" panose="020B0604020202020204" pitchFamily="34" charset="0"/>
                <a:cs typeface="Arial" panose="020B0604020202020204" pitchFamily="34" charset="0"/>
              </a:rPr>
              <a:t> your LogTag.</a:t>
            </a:r>
          </a:p>
          <a:p>
            <a:pPr>
              <a:lnSpc>
                <a:spcPct val="150000"/>
              </a:lnSpc>
            </a:pPr>
            <a:endParaRPr lang="en-US" sz="1400" baseline="0" dirty="0" smtClean="0">
              <a:latin typeface="Arial" panose="020B0604020202020204" pitchFamily="34" charset="0"/>
              <a:cs typeface="Arial" panose="020B0604020202020204" pitchFamily="34" charset="0"/>
            </a:endParaRPr>
          </a:p>
          <a:p>
            <a:pPr marL="171450" indent="-171450">
              <a:lnSpc>
                <a:spcPct val="150000"/>
              </a:lnSpc>
              <a:buFont typeface="Arial" panose="020B0604020202020204" pitchFamily="34" charset="0"/>
              <a:buChar char="•"/>
            </a:pPr>
            <a:r>
              <a:rPr lang="en-US" sz="1400" baseline="0" dirty="0" smtClean="0">
                <a:latin typeface="Arial" panose="020B0604020202020204" pitchFamily="34" charset="0"/>
                <a:cs typeface="Arial" panose="020B0604020202020204" pitchFamily="34" charset="0"/>
              </a:rPr>
              <a:t>You will need to have internet access to download the LogTag software.  Once the software is installed, you will see the LogTag icon on your desktop.</a:t>
            </a:r>
          </a:p>
          <a:p>
            <a:pPr marL="171450" indent="-171450">
              <a:lnSpc>
                <a:spcPct val="150000"/>
              </a:lnSpc>
              <a:spcAft>
                <a:spcPts val="1200"/>
              </a:spcAft>
              <a:buFont typeface="Arial" panose="020B0604020202020204" pitchFamily="34" charset="0"/>
              <a:buChar char="•"/>
            </a:pPr>
            <a:r>
              <a:rPr lang="en-US" sz="1400" baseline="0" dirty="0" smtClean="0">
                <a:latin typeface="Arial" panose="020B0604020202020204" pitchFamily="34" charset="0"/>
                <a:cs typeface="Arial" panose="020B0604020202020204" pitchFamily="34" charset="0"/>
              </a:rPr>
              <a:t>You’ll also need the Probe/vial and small bottle.</a:t>
            </a:r>
          </a:p>
          <a:p>
            <a:pPr marL="171450" indent="-171450">
              <a:lnSpc>
                <a:spcPct val="150000"/>
              </a:lnSpc>
              <a:spcAft>
                <a:spcPts val="1200"/>
              </a:spcAft>
              <a:buFont typeface="Arial" panose="020B0604020202020204" pitchFamily="34" charset="0"/>
              <a:buChar char="•"/>
            </a:pPr>
            <a:r>
              <a:rPr lang="en-US" sz="1400" baseline="0" dirty="0" smtClean="0">
                <a:latin typeface="Arial" panose="020B0604020202020204" pitchFamily="34" charset="0"/>
                <a:cs typeface="Arial" panose="020B0604020202020204" pitchFamily="34" charset="0"/>
              </a:rPr>
              <a:t>Be sure that you have a LogTag docking station.</a:t>
            </a:r>
          </a:p>
          <a:p>
            <a:pPr marL="171450" indent="-171450">
              <a:lnSpc>
                <a:spcPct val="150000"/>
              </a:lnSpc>
              <a:spcAft>
                <a:spcPts val="1200"/>
              </a:spcAft>
              <a:buFont typeface="Arial" panose="020B0604020202020204" pitchFamily="34" charset="0"/>
              <a:buChar char="•"/>
            </a:pPr>
            <a:r>
              <a:rPr lang="en-US" sz="1400" baseline="0" dirty="0" smtClean="0">
                <a:latin typeface="Arial" panose="020B0604020202020204" pitchFamily="34" charset="0"/>
                <a:cs typeface="Arial" panose="020B0604020202020204" pitchFamily="34" charset="0"/>
              </a:rPr>
              <a:t>You will need access to an USB port on your computer</a:t>
            </a:r>
          </a:p>
          <a:p>
            <a:pPr marL="171450" indent="-171450">
              <a:lnSpc>
                <a:spcPct val="150000"/>
              </a:lnSpc>
              <a:spcAft>
                <a:spcPts val="1200"/>
              </a:spcAft>
              <a:buFont typeface="Arial" panose="020B0604020202020204" pitchFamily="34" charset="0"/>
              <a:buChar char="•"/>
            </a:pPr>
            <a:r>
              <a:rPr lang="en-US" sz="1400" baseline="0" dirty="0" smtClean="0">
                <a:latin typeface="Arial" panose="020B0604020202020204" pitchFamily="34" charset="0"/>
                <a:cs typeface="Arial" panose="020B0604020202020204" pitchFamily="34" charset="0"/>
              </a:rPr>
              <a:t>And of course, you will need the LogTag data logger!</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3</a:t>
            </a:fld>
            <a:endParaRPr lang="en-US"/>
          </a:p>
        </p:txBody>
      </p:sp>
    </p:spTree>
    <p:extLst>
      <p:ext uri="{BB962C8B-B14F-4D97-AF65-F5344CB8AC3E}">
        <p14:creationId xmlns:p14="http://schemas.microsoft.com/office/powerpoint/2010/main" val="3583744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A list will appear on the left, click on “general settings” which appears at the top of the list and confirm the “show temperatures” and select “Fahrenheit.”</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32</a:t>
            </a:fld>
            <a:endParaRPr lang="en-US"/>
          </a:p>
        </p:txBody>
      </p:sp>
    </p:spTree>
    <p:extLst>
      <p:ext uri="{BB962C8B-B14F-4D97-AF65-F5344CB8AC3E}">
        <p14:creationId xmlns:p14="http://schemas.microsoft.com/office/powerpoint/2010/main" val="41825879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Then move down to the “File and Folder Setting” on the “file” line type</a:t>
            </a:r>
          </a:p>
          <a:p>
            <a:r>
              <a:rPr lang="en-US" sz="1400" b="0" dirty="0" smtClean="0">
                <a:solidFill>
                  <a:schemeClr val="bg1"/>
                </a:solidFill>
                <a:latin typeface="Arial" panose="020B0604020202020204" pitchFamily="34" charset="0"/>
                <a:cs typeface="Arial" panose="020B0604020202020204" pitchFamily="34" charset="0"/>
              </a:rPr>
              <a:t> %ID %STARTED %START-DATE, Finished %FINISH-DATE</a:t>
            </a:r>
          </a:p>
          <a:p>
            <a:endParaRPr lang="en-US" sz="1400" b="0" dirty="0" smtClean="0">
              <a:solidFill>
                <a:schemeClr val="bg1"/>
              </a:solidFill>
              <a:latin typeface="Arial" panose="020B0604020202020204" pitchFamily="34" charset="0"/>
              <a:cs typeface="Arial" panose="020B0604020202020204" pitchFamily="34" charset="0"/>
            </a:endParaRPr>
          </a:p>
          <a:p>
            <a:r>
              <a:rPr lang="en-US" sz="1400" b="0" dirty="0" smtClean="0">
                <a:solidFill>
                  <a:schemeClr val="bg1"/>
                </a:solidFill>
                <a:latin typeface="Arial" panose="020B0604020202020204" pitchFamily="34" charset="0"/>
                <a:cs typeface="Arial" panose="020B0604020202020204" pitchFamily="34" charset="0"/>
              </a:rPr>
              <a:t>Now this file name is a little different than the first version in the power point  put together by </a:t>
            </a:r>
            <a:r>
              <a:rPr lang="en-US" sz="1400" b="0" dirty="0" err="1" smtClean="0">
                <a:solidFill>
                  <a:schemeClr val="bg1"/>
                </a:solidFill>
                <a:latin typeface="Arial" panose="020B0604020202020204" pitchFamily="34" charset="0"/>
                <a:cs typeface="Arial" panose="020B0604020202020204" pitchFamily="34" charset="0"/>
              </a:rPr>
              <a:t>Microdaq</a:t>
            </a:r>
            <a:r>
              <a:rPr lang="en-US" sz="1400" b="0" dirty="0" smtClean="0">
                <a:solidFill>
                  <a:schemeClr val="bg1"/>
                </a:solidFill>
                <a:latin typeface="Arial" panose="020B0604020202020204" pitchFamily="34" charset="0"/>
                <a:cs typeface="Arial" panose="020B0604020202020204" pitchFamily="34" charset="0"/>
              </a:rPr>
              <a:t>.</a:t>
            </a:r>
            <a:r>
              <a:rPr lang="en-US" sz="1400" b="0" baseline="0" dirty="0" smtClean="0">
                <a:solidFill>
                  <a:schemeClr val="bg1"/>
                </a:solidFill>
                <a:latin typeface="Arial" panose="020B0604020202020204" pitchFamily="34" charset="0"/>
                <a:cs typeface="Arial" panose="020B0604020202020204" pitchFamily="34" charset="0"/>
              </a:rPr>
              <a:t>  I spoke with IT in our office and he said that either one will work.  I would say not to worry about those that have been set up using the old version because this will not cause a problem with uploading to Florida SHOTS.  Going forward, this is what should be used – for consistency among the field staff.</a:t>
            </a:r>
            <a:endParaRPr lang="en-US" sz="1400" b="0" dirty="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33</a:t>
            </a:fld>
            <a:endParaRPr lang="en-US"/>
          </a:p>
        </p:txBody>
      </p:sp>
    </p:spTree>
    <p:extLst>
      <p:ext uri="{BB962C8B-B14F-4D97-AF65-F5344CB8AC3E}">
        <p14:creationId xmlns:p14="http://schemas.microsoft.com/office/powerpoint/2010/main" val="27472909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On the “Folder” line, select a place where the user will save the LogTag data files.</a:t>
            </a:r>
          </a:p>
          <a:p>
            <a:r>
              <a:rPr lang="en-US" sz="1400" dirty="0" smtClean="0">
                <a:latin typeface="Arial" panose="020B0604020202020204" pitchFamily="34" charset="0"/>
                <a:cs typeface="Arial" panose="020B0604020202020204" pitchFamily="34" charset="0"/>
              </a:rPr>
              <a:t>It is VERY important to note that the place selected to save the LogTag data files needs to be accessible to multiple users – so a shared folder is ideal.</a:t>
            </a:r>
          </a:p>
          <a:p>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Then select the drive where the LogTag data files will</a:t>
            </a:r>
            <a:r>
              <a:rPr lang="en-US" sz="1400" baseline="0" dirty="0" smtClean="0">
                <a:latin typeface="Arial" panose="020B0604020202020204" pitchFamily="34" charset="0"/>
                <a:cs typeface="Arial" panose="020B0604020202020204" pitchFamily="34" charset="0"/>
              </a:rPr>
              <a:t> be stored.  If a LogTag already exists there, click on the “…” button, </a:t>
            </a:r>
            <a:r>
              <a:rPr lang="en-US" sz="1400" dirty="0" smtClean="0">
                <a:latin typeface="Arial" panose="020B0604020202020204" pitchFamily="34" charset="0"/>
                <a:cs typeface="Arial" panose="020B0604020202020204" pitchFamily="34" charset="0"/>
              </a:rPr>
              <a:t>a “locate folder” box will appear.</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34</a:t>
            </a:fld>
            <a:endParaRPr lang="en-US"/>
          </a:p>
        </p:txBody>
      </p:sp>
    </p:spTree>
    <p:extLst>
      <p:ext uri="{BB962C8B-B14F-4D97-AF65-F5344CB8AC3E}">
        <p14:creationId xmlns:p14="http://schemas.microsoft.com/office/powerpoint/2010/main" val="32767611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From that list, you may now select the drive where the LogTag files will be stored.  If a folder already exists – click once to select it then click on “ok.”  </a:t>
            </a:r>
          </a:p>
          <a:p>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If the folder was not yet created, click on “make new folder”, name it LogTag, then click “ok.”</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35</a:t>
            </a:fld>
            <a:endParaRPr lang="en-US"/>
          </a:p>
        </p:txBody>
      </p:sp>
    </p:spTree>
    <p:extLst>
      <p:ext uri="{BB962C8B-B14F-4D97-AF65-F5344CB8AC3E}">
        <p14:creationId xmlns:p14="http://schemas.microsoft.com/office/powerpoint/2010/main" val="18987078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Click the second box “Re-configure with same settings after automatic download”, then click on “OK”.</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36</a:t>
            </a:fld>
            <a:endParaRPr lang="en-US"/>
          </a:p>
        </p:txBody>
      </p:sp>
    </p:spTree>
    <p:extLst>
      <p:ext uri="{BB962C8B-B14F-4D97-AF65-F5344CB8AC3E}">
        <p14:creationId xmlns:p14="http://schemas.microsoft.com/office/powerpoint/2010/main" val="9316596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Open the LogTag software, then choose</a:t>
            </a:r>
            <a:r>
              <a:rPr lang="en-US" sz="1400" baseline="0" dirty="0" smtClean="0">
                <a:latin typeface="Arial" panose="020B0604020202020204" pitchFamily="34" charset="0"/>
                <a:cs typeface="Arial" panose="020B0604020202020204" pitchFamily="34" charset="0"/>
              </a:rPr>
              <a:t> “edit” then “options”</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38</a:t>
            </a:fld>
            <a:endParaRPr lang="en-US"/>
          </a:p>
        </p:txBody>
      </p:sp>
    </p:spTree>
    <p:extLst>
      <p:ext uri="{BB962C8B-B14F-4D97-AF65-F5344CB8AC3E}">
        <p14:creationId xmlns:p14="http://schemas.microsoft.com/office/powerpoint/2010/main" val="4594039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Click on “Exports and Reports”, check the box next to “CSV” then the “customize CSV” button.</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39</a:t>
            </a:fld>
            <a:endParaRPr lang="en-US"/>
          </a:p>
        </p:txBody>
      </p:sp>
    </p:spTree>
    <p:extLst>
      <p:ext uri="{BB962C8B-B14F-4D97-AF65-F5344CB8AC3E}">
        <p14:creationId xmlns:p14="http://schemas.microsoft.com/office/powerpoint/2010/main" val="31436194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Preparing the LogTag</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41</a:t>
            </a:fld>
            <a:endParaRPr lang="en-US"/>
          </a:p>
        </p:txBody>
      </p:sp>
    </p:spTree>
    <p:extLst>
      <p:ext uri="{BB962C8B-B14F-4D97-AF65-F5344CB8AC3E}">
        <p14:creationId xmlns:p14="http://schemas.microsoft.com/office/powerpoint/2010/main" val="445300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400" dirty="0" smtClean="0">
                <a:latin typeface="Arial" panose="020B0604020202020204" pitchFamily="34" charset="0"/>
                <a:cs typeface="Arial" panose="020B0604020202020204" pitchFamily="34" charset="0"/>
              </a:rPr>
              <a:t>It is very important that the serial numbers on the LogTag and the probe match.  There are color-coded</a:t>
            </a:r>
            <a:r>
              <a:rPr lang="en-US" sz="1400" baseline="0" dirty="0" smtClean="0">
                <a:latin typeface="Arial" panose="020B0604020202020204" pitchFamily="34" charset="0"/>
                <a:cs typeface="Arial" panose="020B0604020202020204" pitchFamily="34" charset="0"/>
              </a:rPr>
              <a:t> dots that will assist you in matching up the LogTag and probe.  </a:t>
            </a:r>
            <a:r>
              <a:rPr lang="en-US" sz="1400" dirty="0" smtClean="0">
                <a:latin typeface="Arial" panose="020B0604020202020204" pitchFamily="34" charset="0"/>
                <a:cs typeface="Arial" panose="020B0604020202020204" pitchFamily="34" charset="0"/>
              </a:rPr>
              <a:t>Once the serial numbers are verified, plug the probe into the</a:t>
            </a:r>
            <a:r>
              <a:rPr lang="en-US" sz="1400" baseline="0" dirty="0" smtClean="0">
                <a:latin typeface="Arial" panose="020B0604020202020204" pitchFamily="34" charset="0"/>
                <a:cs typeface="Arial" panose="020B0604020202020204" pitchFamily="34" charset="0"/>
              </a:rPr>
              <a:t> LogTag.</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42</a:t>
            </a:fld>
            <a:endParaRPr lang="en-US"/>
          </a:p>
        </p:txBody>
      </p:sp>
    </p:spTree>
    <p:extLst>
      <p:ext uri="{BB962C8B-B14F-4D97-AF65-F5344CB8AC3E}">
        <p14:creationId xmlns:p14="http://schemas.microsoft.com/office/powerpoint/2010/main" val="10644820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50000"/>
              </a:lnSpc>
              <a:spcAft>
                <a:spcPts val="1200"/>
              </a:spcAft>
              <a:buFont typeface="Arial" panose="020B0604020202020204" pitchFamily="34" charset="0"/>
              <a:buChar char="•"/>
            </a:pPr>
            <a:r>
              <a:rPr lang="en-US" sz="1400" dirty="0" smtClean="0">
                <a:latin typeface="Arial" panose="020B0604020202020204" pitchFamily="34" charset="0"/>
                <a:cs typeface="Arial" panose="020B0604020202020204" pitchFamily="34" charset="0"/>
              </a:rPr>
              <a:t>Next,</a:t>
            </a:r>
            <a:r>
              <a:rPr lang="en-US" sz="1400" baseline="0" dirty="0" smtClean="0">
                <a:latin typeface="Arial" panose="020B0604020202020204" pitchFamily="34" charset="0"/>
                <a:cs typeface="Arial" panose="020B0604020202020204" pitchFamily="34" charset="0"/>
              </a:rPr>
              <a:t> place the vial in a plastic tray – if placing it on a wire rack – and put it in the center of the middle rack of the unit and secure with tape or Velcro.</a:t>
            </a:r>
          </a:p>
          <a:p>
            <a:pPr marL="285750" indent="-285750">
              <a:lnSpc>
                <a:spcPct val="150000"/>
              </a:lnSpc>
              <a:spcAft>
                <a:spcPts val="1200"/>
              </a:spcAft>
              <a:buFont typeface="Arial" panose="020B0604020202020204" pitchFamily="34" charset="0"/>
              <a:buChar char="•"/>
            </a:pPr>
            <a:r>
              <a:rPr lang="en-US" sz="1400" baseline="0" dirty="0" smtClean="0">
                <a:latin typeface="Arial" panose="020B0604020202020204" pitchFamily="34" charset="0"/>
                <a:cs typeface="Arial" panose="020B0604020202020204" pitchFamily="34" charset="0"/>
              </a:rPr>
              <a:t>Run the probe cable through the hinge side of the door.</a:t>
            </a:r>
          </a:p>
          <a:p>
            <a:pPr marL="285750" indent="-285750">
              <a:lnSpc>
                <a:spcPct val="150000"/>
              </a:lnSpc>
              <a:spcAft>
                <a:spcPts val="1200"/>
              </a:spcAft>
              <a:buFont typeface="Arial" panose="020B0604020202020204" pitchFamily="34" charset="0"/>
              <a:buChar char="•"/>
            </a:pPr>
            <a:r>
              <a:rPr lang="en-US" sz="1400" baseline="0" dirty="0" smtClean="0">
                <a:latin typeface="Arial" panose="020B0604020202020204" pitchFamily="34" charset="0"/>
                <a:cs typeface="Arial" panose="020B0604020202020204" pitchFamily="34" charset="0"/>
              </a:rPr>
              <a:t>It is important to be sure and allow the probe/vial to normalize and approximate vaccine temperatures in the unit for 1 ½ - 2 hours before starting the LogTag.</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43</a:t>
            </a:fld>
            <a:endParaRPr lang="en-US"/>
          </a:p>
        </p:txBody>
      </p:sp>
    </p:spTree>
    <p:extLst>
      <p:ext uri="{BB962C8B-B14F-4D97-AF65-F5344CB8AC3E}">
        <p14:creationId xmlns:p14="http://schemas.microsoft.com/office/powerpoint/2010/main" val="4160609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Our first section of this training is going to cover installing the software.</a:t>
            </a:r>
          </a:p>
          <a:p>
            <a:endParaRPr lang="en-US" sz="1400" dirty="0" smtClean="0"/>
          </a:p>
        </p:txBody>
      </p:sp>
      <p:sp>
        <p:nvSpPr>
          <p:cNvPr id="4" name="Slide Number Placeholder 3"/>
          <p:cNvSpPr>
            <a:spLocks noGrp="1"/>
          </p:cNvSpPr>
          <p:nvPr>
            <p:ph type="sldNum" sz="quarter" idx="10"/>
          </p:nvPr>
        </p:nvSpPr>
        <p:spPr/>
        <p:txBody>
          <a:bodyPr/>
          <a:lstStyle/>
          <a:p>
            <a:fld id="{E6A82CBF-DF3D-4DDB-A37B-16EFA61D45B2}" type="slidenum">
              <a:rPr lang="en-US" smtClean="0"/>
              <a:pPr/>
              <a:t>4</a:t>
            </a:fld>
            <a:endParaRPr lang="en-US"/>
          </a:p>
        </p:txBody>
      </p:sp>
    </p:spTree>
    <p:extLst>
      <p:ext uri="{BB962C8B-B14F-4D97-AF65-F5344CB8AC3E}">
        <p14:creationId xmlns:p14="http://schemas.microsoft.com/office/powerpoint/2010/main" val="31795899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The LogTag is now fully configured and ready to be used.  Click “ok” and remove the LogTag from the docking station.</a:t>
            </a:r>
          </a:p>
          <a:p>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Click</a:t>
            </a:r>
            <a:r>
              <a:rPr lang="en-US" sz="1400" baseline="0" dirty="0" smtClean="0">
                <a:latin typeface="Arial" panose="020B0604020202020204" pitchFamily="34" charset="0"/>
                <a:cs typeface="Arial" panose="020B0604020202020204" pitchFamily="34" charset="0"/>
              </a:rPr>
              <a:t> the “X” in the upper right corner to close this page.</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44</a:t>
            </a:fld>
            <a:endParaRPr lang="en-US"/>
          </a:p>
        </p:txBody>
      </p:sp>
    </p:spTree>
    <p:extLst>
      <p:ext uri="{BB962C8B-B14F-4D97-AF65-F5344CB8AC3E}">
        <p14:creationId xmlns:p14="http://schemas.microsoft.com/office/powerpoint/2010/main" val="13005603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50000"/>
              </a:lnSpc>
              <a:spcAft>
                <a:spcPts val="1200"/>
              </a:spcAft>
              <a:buFont typeface="Arial" panose="020B0604020202020204" pitchFamily="34" charset="0"/>
              <a:buChar char="•"/>
            </a:pPr>
            <a:r>
              <a:rPr lang="en-US" sz="1400" dirty="0" smtClean="0">
                <a:latin typeface="Arial" panose="020B0604020202020204" pitchFamily="34" charset="0"/>
                <a:cs typeface="Arial" panose="020B0604020202020204" pitchFamily="34" charset="0"/>
              </a:rPr>
              <a:t>Decide the desired mounting location on the outside of the unit, ensuring that the probe will reach and that the mounting location of the LogTag is easily accessible.</a:t>
            </a:r>
          </a:p>
          <a:p>
            <a:pPr marL="285750" indent="-285750">
              <a:lnSpc>
                <a:spcPct val="150000"/>
              </a:lnSpc>
              <a:spcAft>
                <a:spcPts val="1200"/>
              </a:spcAft>
              <a:buFont typeface="Arial" panose="020B0604020202020204" pitchFamily="34" charset="0"/>
              <a:buChar char="•"/>
            </a:pPr>
            <a:r>
              <a:rPr lang="en-US" sz="1400" dirty="0" smtClean="0">
                <a:latin typeface="Arial" panose="020B0604020202020204" pitchFamily="34" charset="0"/>
                <a:cs typeface="Arial" panose="020B0604020202020204" pitchFamily="34" charset="0"/>
              </a:rPr>
              <a:t>Attach the clear plastic LTI-mount using double-sided tape.</a:t>
            </a:r>
          </a:p>
          <a:p>
            <a:pPr marL="285750" indent="-285750">
              <a:lnSpc>
                <a:spcPct val="150000"/>
              </a:lnSpc>
              <a:spcAft>
                <a:spcPts val="1200"/>
              </a:spcAft>
              <a:buFont typeface="Arial" panose="020B0604020202020204" pitchFamily="34" charset="0"/>
              <a:buChar char="•"/>
            </a:pPr>
            <a:r>
              <a:rPr lang="en-US" sz="1400" dirty="0" smtClean="0">
                <a:latin typeface="Arial" panose="020B0604020202020204" pitchFamily="34" charset="0"/>
                <a:cs typeface="Arial" panose="020B0604020202020204" pitchFamily="34" charset="0"/>
              </a:rPr>
              <a:t>Then, slide the LogTag into the mount WITHOUT the probe attached.</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45</a:t>
            </a:fld>
            <a:endParaRPr lang="en-US"/>
          </a:p>
        </p:txBody>
      </p:sp>
    </p:spTree>
    <p:extLst>
      <p:ext uri="{BB962C8B-B14F-4D97-AF65-F5344CB8AC3E}">
        <p14:creationId xmlns:p14="http://schemas.microsoft.com/office/powerpoint/2010/main" val="19823824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This section is about “Starting the</a:t>
            </a:r>
            <a:r>
              <a:rPr lang="en-US" sz="1400" baseline="0" dirty="0" smtClean="0">
                <a:latin typeface="Arial" panose="020B0604020202020204" pitchFamily="34" charset="0"/>
                <a:cs typeface="Arial" panose="020B0604020202020204" pitchFamily="34" charset="0"/>
              </a:rPr>
              <a:t> LogTag.”</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46</a:t>
            </a:fld>
            <a:endParaRPr lang="en-US"/>
          </a:p>
        </p:txBody>
      </p:sp>
    </p:spTree>
    <p:extLst>
      <p:ext uri="{BB962C8B-B14F-4D97-AF65-F5344CB8AC3E}">
        <p14:creationId xmlns:p14="http://schemas.microsoft.com/office/powerpoint/2010/main" val="33724696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The LogTag is now configured and should read “ready.”</a:t>
            </a:r>
          </a:p>
          <a:p>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Press and hold the “start” button, then release the button when “starting” stops flashing on the screen.</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47</a:t>
            </a:fld>
            <a:endParaRPr lang="en-US"/>
          </a:p>
        </p:txBody>
      </p:sp>
    </p:spTree>
    <p:extLst>
      <p:ext uri="{BB962C8B-B14F-4D97-AF65-F5344CB8AC3E}">
        <p14:creationId xmlns:p14="http://schemas.microsoft.com/office/powerpoint/2010/main" val="41795054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It is important to note that there is a 5 minute delay before the LogTag begins recording.  This is a good time to return the LogTag to its holder and plug in the probe.</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48</a:t>
            </a:fld>
            <a:endParaRPr lang="en-US"/>
          </a:p>
        </p:txBody>
      </p:sp>
    </p:spTree>
    <p:extLst>
      <p:ext uri="{BB962C8B-B14F-4D97-AF65-F5344CB8AC3E}">
        <p14:creationId xmlns:p14="http://schemas.microsoft.com/office/powerpoint/2010/main" val="41551405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On the LogTag display, you will see “recording.”  Press the “review” button at the top once.</a:t>
            </a:r>
          </a:p>
          <a:p>
            <a:endParaRPr lang="en-US" sz="1400" dirty="0" smtClean="0">
              <a:latin typeface="Arial" panose="020B0604020202020204" pitchFamily="34" charset="0"/>
              <a:cs typeface="Arial" panose="020B0604020202020204" pitchFamily="34" charset="0"/>
            </a:endParaRPr>
          </a:p>
          <a:p>
            <a:r>
              <a:rPr lang="en-US" sz="1400" dirty="0" smtClean="0">
                <a:latin typeface="Arial" panose="020B0604020202020204" pitchFamily="34" charset="0"/>
                <a:cs typeface="Arial" panose="020B0604020202020204" pitchFamily="34" charset="0"/>
              </a:rPr>
              <a:t>The LogTag will display today’s max temperature.</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49</a:t>
            </a:fld>
            <a:endParaRPr lang="en-US"/>
          </a:p>
        </p:txBody>
      </p:sp>
    </p:spTree>
    <p:extLst>
      <p:ext uri="{BB962C8B-B14F-4D97-AF65-F5344CB8AC3E}">
        <p14:creationId xmlns:p14="http://schemas.microsoft.com/office/powerpoint/2010/main" val="29904988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To display today’s minimum temperature, press the “review” button once again.  When you are done reviewing temperatures,</a:t>
            </a:r>
            <a:r>
              <a:rPr lang="en-US" sz="1400" baseline="0" dirty="0" smtClean="0">
                <a:latin typeface="Arial" panose="020B0604020202020204" pitchFamily="34" charset="0"/>
                <a:cs typeface="Arial" panose="020B0604020202020204" pitchFamily="34" charset="0"/>
              </a:rPr>
              <a:t> press the “stop” button.</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50</a:t>
            </a:fld>
            <a:endParaRPr lang="en-US"/>
          </a:p>
        </p:txBody>
      </p:sp>
    </p:spTree>
    <p:extLst>
      <p:ext uri="{BB962C8B-B14F-4D97-AF65-F5344CB8AC3E}">
        <p14:creationId xmlns:p14="http://schemas.microsoft.com/office/powerpoint/2010/main" val="16444989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A82CBF-DF3D-4DDB-A37B-16EFA61D45B2}" type="slidenum">
              <a:rPr lang="en-US" smtClean="0"/>
              <a:pPr/>
              <a:t>51</a:t>
            </a:fld>
            <a:endParaRPr lang="en-US"/>
          </a:p>
        </p:txBody>
      </p:sp>
    </p:spTree>
    <p:extLst>
      <p:ext uri="{BB962C8B-B14F-4D97-AF65-F5344CB8AC3E}">
        <p14:creationId xmlns:p14="http://schemas.microsoft.com/office/powerpoint/2010/main" val="41250612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Arial" panose="020B0604020202020204" pitchFamily="34" charset="0"/>
                <a:cs typeface="Arial" panose="020B0604020202020204" pitchFamily="34" charset="0"/>
              </a:rPr>
              <a:t>When reviewing the daily statistics, the LogTag should still show “recording”.</a:t>
            </a:r>
          </a:p>
          <a:p>
            <a:endParaRPr lang="en-US" sz="1200" dirty="0" smtClean="0">
              <a:latin typeface="Arial" panose="020B0604020202020204" pitchFamily="34" charset="0"/>
              <a:cs typeface="Arial" panose="020B0604020202020204" pitchFamily="34" charset="0"/>
            </a:endParaRPr>
          </a:p>
          <a:p>
            <a:r>
              <a:rPr lang="en-US" sz="1200" dirty="0" smtClean="0">
                <a:latin typeface="Arial" panose="020B0604020202020204" pitchFamily="34" charset="0"/>
                <a:cs typeface="Arial" panose="020B0604020202020204" pitchFamily="34" charset="0"/>
              </a:rPr>
              <a:t>By</a:t>
            </a:r>
            <a:r>
              <a:rPr lang="en-US" sz="1200" baseline="0" dirty="0" smtClean="0">
                <a:latin typeface="Arial" panose="020B0604020202020204" pitchFamily="34" charset="0"/>
                <a:cs typeface="Arial" panose="020B0604020202020204" pitchFamily="34" charset="0"/>
              </a:rPr>
              <a:t> pressing the “review” button you are placing an “inspection mark” on the record.  This shows you have reviewed the temperature readings for that day.</a:t>
            </a:r>
          </a:p>
          <a:p>
            <a:endParaRPr lang="en-US" sz="1200" baseline="0" dirty="0" smtClean="0">
              <a:latin typeface="Arial" panose="020B0604020202020204" pitchFamily="34" charset="0"/>
              <a:cs typeface="Arial" panose="020B0604020202020204" pitchFamily="34" charset="0"/>
            </a:endParaRPr>
          </a:p>
          <a:p>
            <a:r>
              <a:rPr lang="en-US" sz="1200" baseline="0" dirty="0" smtClean="0">
                <a:latin typeface="Arial" panose="020B0604020202020204" pitchFamily="34" charset="0"/>
                <a:cs typeface="Arial" panose="020B0604020202020204" pitchFamily="34" charset="0"/>
              </a:rPr>
              <a:t>This should be done twice daily for each LogTag.</a:t>
            </a:r>
          </a:p>
          <a:p>
            <a:endParaRPr lang="en-US" sz="1200" baseline="0" dirty="0" smtClean="0">
              <a:latin typeface="Arial" panose="020B0604020202020204" pitchFamily="34" charset="0"/>
              <a:cs typeface="Arial" panose="020B0604020202020204" pitchFamily="34" charset="0"/>
            </a:endParaRPr>
          </a:p>
          <a:p>
            <a:r>
              <a:rPr lang="en-US" sz="1200" baseline="0" dirty="0" smtClean="0">
                <a:latin typeface="Arial" panose="020B0604020202020204" pitchFamily="34" charset="0"/>
                <a:cs typeface="Arial" panose="020B0604020202020204" pitchFamily="34" charset="0"/>
              </a:rPr>
              <a:t>I need to mention something very important here.  When recording an inspection mark right before docking - you MUST hit review, wait 15 minutes, stop it (to where stopped is no longer flashing) before disconnecting the probe and place in the docking station - or your last inspection marks will not record and  the LogTag will generate an error message which will prevent it from uploading into Florida SHOTS.</a:t>
            </a:r>
          </a:p>
          <a:p>
            <a:endParaRPr lang="en-US" sz="1200" baseline="0" dirty="0" smtClean="0">
              <a:latin typeface="Arial" panose="020B0604020202020204" pitchFamily="34" charset="0"/>
              <a:cs typeface="Arial" panose="020B0604020202020204" pitchFamily="34" charset="0"/>
            </a:endParaRPr>
          </a:p>
          <a:p>
            <a:r>
              <a:rPr lang="en-US" sz="1200" baseline="0" dirty="0" smtClean="0">
                <a:latin typeface="Arial" panose="020B0604020202020204" pitchFamily="34" charset="0"/>
                <a:cs typeface="Arial" panose="020B0604020202020204" pitchFamily="34" charset="0"/>
              </a:rPr>
              <a:t>Attach the LogTag to the probe BEFORE you hit START (by holding the START button until the word START is no longer flashing and the word STARTED holds steady on the display) to begin taking temperatures again with the LogTag.</a:t>
            </a:r>
          </a:p>
          <a:p>
            <a:endParaRPr lang="en-US" sz="1200" baseline="0" dirty="0" smtClean="0">
              <a:latin typeface="Arial" panose="020B0604020202020204" pitchFamily="34" charset="0"/>
              <a:cs typeface="Arial" panose="020B0604020202020204" pitchFamily="34" charset="0"/>
            </a:endParaRPr>
          </a:p>
          <a:p>
            <a:r>
              <a:rPr lang="en-US" sz="1200" baseline="0" dirty="0" smtClean="0">
                <a:latin typeface="Arial" panose="020B0604020202020204" pitchFamily="34" charset="0"/>
                <a:cs typeface="Arial" panose="020B0604020202020204" pitchFamily="34" charset="0"/>
              </a:rPr>
              <a:t>You are required to keep paper logs and/or temperature readings entered into Florida SHOTS for three years.  Once the twice daily temperatures are entered into Florida SHOTS utilizing either a data logger or manual entry methods, going forward – you will not have to maintain the paper logs anymore.  Remember that you must have three years of the paper logs or twice daily temperature readings entered into Florida SHOTS – OR a combination of the two.  As time passes and temperature readings are entered into Florida SHOTS, you will be able to begin to discard the older paper logs gradually – as you are required to just keep the last 3 years.</a:t>
            </a:r>
          </a:p>
          <a:p>
            <a:endParaRPr lang="en-US" sz="1200" baseline="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Arial" panose="020B0604020202020204" pitchFamily="34" charset="0"/>
                <a:cs typeface="Arial" panose="020B0604020202020204" pitchFamily="34" charset="0"/>
              </a:rPr>
              <a:t>You can review the minimum and maximum temperatures for up to the previous 30 days recorded.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52</a:t>
            </a:fld>
            <a:endParaRPr lang="en-US"/>
          </a:p>
        </p:txBody>
      </p:sp>
    </p:spTree>
    <p:extLst>
      <p:ext uri="{BB962C8B-B14F-4D97-AF65-F5344CB8AC3E}">
        <p14:creationId xmlns:p14="http://schemas.microsoft.com/office/powerpoint/2010/main" val="32956667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solidFill>
                  <a:schemeClr val="bg1"/>
                </a:solidFill>
                <a:latin typeface="Arial" panose="020B0604020202020204" pitchFamily="34" charset="0"/>
                <a:cs typeface="Arial" panose="020B0604020202020204" pitchFamily="34" charset="0"/>
              </a:rPr>
              <a:t>After reviewing the current day’s minimum and maximum temperatures, pressing the “REVIEW” button once again will show yesterday’s (Day -1) maximum temperature.  Any out of range readings will be indicated.</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53</a:t>
            </a:fld>
            <a:endParaRPr lang="en-US"/>
          </a:p>
        </p:txBody>
      </p:sp>
    </p:spTree>
    <p:extLst>
      <p:ext uri="{BB962C8B-B14F-4D97-AF65-F5344CB8AC3E}">
        <p14:creationId xmlns:p14="http://schemas.microsoft.com/office/powerpoint/2010/main" val="756482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1200"/>
              </a:spcAft>
            </a:pPr>
            <a:r>
              <a:rPr lang="en-US" sz="1400" b="1" dirty="0" smtClean="0">
                <a:latin typeface="Arial" panose="020B0604020202020204" pitchFamily="34" charset="0"/>
                <a:cs typeface="Arial" panose="020B0604020202020204" pitchFamily="34" charset="0"/>
              </a:rPr>
              <a:t>Installing</a:t>
            </a:r>
            <a:r>
              <a:rPr lang="en-US" sz="1400" b="1" baseline="0" dirty="0" smtClean="0">
                <a:latin typeface="Arial" panose="020B0604020202020204" pitchFamily="34" charset="0"/>
                <a:cs typeface="Arial" panose="020B0604020202020204" pitchFamily="34" charset="0"/>
              </a:rPr>
              <a:t> the LogTag software</a:t>
            </a:r>
          </a:p>
          <a:p>
            <a:pPr>
              <a:lnSpc>
                <a:spcPct val="150000"/>
              </a:lnSpc>
              <a:spcAft>
                <a:spcPts val="1200"/>
              </a:spcAft>
            </a:pPr>
            <a:endParaRPr lang="en-US" sz="1400" baseline="0" dirty="0" smtClean="0">
              <a:latin typeface="Arial" panose="020B0604020202020204" pitchFamily="34" charset="0"/>
              <a:cs typeface="Arial" panose="020B0604020202020204" pitchFamily="34" charset="0"/>
            </a:endParaRPr>
          </a:p>
          <a:p>
            <a:pPr marL="285750" indent="-285750">
              <a:lnSpc>
                <a:spcPct val="150000"/>
              </a:lnSpc>
              <a:spcAft>
                <a:spcPts val="1200"/>
              </a:spcAft>
              <a:buFont typeface="Arial" panose="020B0604020202020204" pitchFamily="34" charset="0"/>
              <a:buChar char="•"/>
            </a:pPr>
            <a:r>
              <a:rPr lang="en-US" sz="1400" dirty="0" smtClean="0">
                <a:latin typeface="Arial" panose="020B0604020202020204" pitchFamily="34" charset="0"/>
                <a:cs typeface="Arial" panose="020B0604020202020204" pitchFamily="34" charset="0"/>
              </a:rPr>
              <a:t>Download the LogTag Analyzer Software by going to </a:t>
            </a:r>
          </a:p>
          <a:p>
            <a:pPr marL="0" indent="0">
              <a:lnSpc>
                <a:spcPct val="150000"/>
              </a:lnSpc>
              <a:spcAft>
                <a:spcPts val="1200"/>
              </a:spcAft>
              <a:buFontTx/>
              <a:buNone/>
            </a:pPr>
            <a:r>
              <a:rPr lang="en-US" sz="1400" b="0" dirty="0" smtClean="0">
                <a:solidFill>
                  <a:schemeClr val="bg1"/>
                </a:solidFill>
                <a:latin typeface="Arial" panose="020B0604020202020204" pitchFamily="34" charset="0"/>
                <a:cs typeface="Arial" panose="020B0604020202020204" pitchFamily="34" charset="0"/>
              </a:rPr>
              <a:t>www.microdaq.com/florida</a:t>
            </a:r>
            <a:r>
              <a:rPr lang="en-US" sz="1400" dirty="0" smtClean="0">
                <a:latin typeface="Arial" panose="020B0604020202020204" pitchFamily="34" charset="0"/>
                <a:cs typeface="Arial" panose="020B0604020202020204" pitchFamily="34" charset="0"/>
              </a:rPr>
              <a:t> and then selecting the link for “LogTag Analyzer Software.</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5</a:t>
            </a:fld>
            <a:endParaRPr lang="en-US"/>
          </a:p>
        </p:txBody>
      </p:sp>
    </p:spTree>
    <p:extLst>
      <p:ext uri="{BB962C8B-B14F-4D97-AF65-F5344CB8AC3E}">
        <p14:creationId xmlns:p14="http://schemas.microsoft.com/office/powerpoint/2010/main" val="3899578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Then, press “review.”</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54</a:t>
            </a:fld>
            <a:endParaRPr lang="en-US"/>
          </a:p>
        </p:txBody>
      </p:sp>
    </p:spTree>
    <p:extLst>
      <p:ext uri="{BB962C8B-B14F-4D97-AF65-F5344CB8AC3E}">
        <p14:creationId xmlns:p14="http://schemas.microsoft.com/office/powerpoint/2010/main" val="361482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By pressing “review” again, the LogTag will display the maximum reading for 2 days ago.  You can press the “stop” button at any time to exit “review mode”</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55</a:t>
            </a:fld>
            <a:endParaRPr lang="en-US"/>
          </a:p>
        </p:txBody>
      </p:sp>
    </p:spTree>
    <p:extLst>
      <p:ext uri="{BB962C8B-B14F-4D97-AF65-F5344CB8AC3E}">
        <p14:creationId xmlns:p14="http://schemas.microsoft.com/office/powerpoint/2010/main" val="40012882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Aft>
                <a:spcPts val="600"/>
              </a:spcAft>
              <a:buFont typeface="Arial" panose="020B0604020202020204" pitchFamily="34" charset="0"/>
              <a:buChar char="•"/>
            </a:pPr>
            <a:r>
              <a:rPr lang="en-US" sz="1400" dirty="0" smtClean="0">
                <a:latin typeface="Arial" panose="020B0604020202020204" pitchFamily="34" charset="0"/>
                <a:cs typeface="Arial" panose="020B0604020202020204" pitchFamily="34" charset="0"/>
              </a:rPr>
              <a:t>To view/save LogTag data – first, slide the LogTag out of the mount.</a:t>
            </a:r>
          </a:p>
          <a:p>
            <a:pPr marL="285750" indent="-285750">
              <a:spcAft>
                <a:spcPts val="600"/>
              </a:spcAft>
              <a:buFont typeface="Arial" panose="020B0604020202020204" pitchFamily="34" charset="0"/>
              <a:buChar char="•"/>
            </a:pPr>
            <a:r>
              <a:rPr lang="en-US" sz="1400" dirty="0" smtClean="0">
                <a:latin typeface="Arial" panose="020B0604020202020204" pitchFamily="34" charset="0"/>
                <a:cs typeface="Arial" panose="020B0604020202020204" pitchFamily="34" charset="0"/>
              </a:rPr>
              <a:t>Stop the recording process by pressing and holding the “start/clear/stop button.</a:t>
            </a:r>
          </a:p>
          <a:p>
            <a:pPr marL="285750" indent="-285750">
              <a:spcAft>
                <a:spcPts val="600"/>
              </a:spcAft>
              <a:buFont typeface="Arial" panose="020B0604020202020204" pitchFamily="34" charset="0"/>
              <a:buChar char="•"/>
            </a:pPr>
            <a:r>
              <a:rPr lang="en-US" sz="1400" dirty="0" smtClean="0">
                <a:latin typeface="Arial" panose="020B0604020202020204" pitchFamily="34" charset="0"/>
                <a:cs typeface="Arial" panose="020B0604020202020204" pitchFamily="34" charset="0"/>
              </a:rPr>
              <a:t>When “stopped” is no longer flashing, release the button</a:t>
            </a:r>
            <a:r>
              <a:rPr lang="en-US" sz="1400" baseline="0" dirty="0" smtClean="0">
                <a:latin typeface="Arial" panose="020B0604020202020204" pitchFamily="34" charset="0"/>
                <a:cs typeface="Arial" panose="020B0604020202020204" pitchFamily="34" charset="0"/>
              </a:rPr>
              <a:t> and you should see “stopped” on the screen.</a:t>
            </a:r>
          </a:p>
          <a:p>
            <a:pPr marL="285750" indent="-285750">
              <a:spcAft>
                <a:spcPts val="600"/>
              </a:spcAft>
              <a:buFont typeface="Arial" panose="020B0604020202020204" pitchFamily="34" charset="0"/>
              <a:buChar char="•"/>
            </a:pPr>
            <a:r>
              <a:rPr lang="en-US" sz="1400" baseline="0" dirty="0" smtClean="0">
                <a:latin typeface="Arial" panose="020B0604020202020204" pitchFamily="34" charset="0"/>
                <a:cs typeface="Arial" panose="020B0604020202020204" pitchFamily="34" charset="0"/>
              </a:rPr>
              <a:t>Carefully unplug the probe from the LogTag.</a:t>
            </a:r>
          </a:p>
          <a:p>
            <a:pPr marL="285750" indent="-285750">
              <a:spcBef>
                <a:spcPts val="0"/>
              </a:spcBef>
              <a:spcAft>
                <a:spcPts val="600"/>
              </a:spcAft>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It is important that the LogTag and probe serial numbers match </a:t>
            </a:r>
          </a:p>
          <a:p>
            <a:pPr marL="285750" indent="-285750">
              <a:spcBef>
                <a:spcPts val="0"/>
              </a:spcBef>
              <a:spcAft>
                <a:spcPts val="600"/>
              </a:spcAft>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Open LogTag software and place the LogTag into the docking station</a:t>
            </a:r>
          </a:p>
          <a:p>
            <a:pPr marL="0" indent="0">
              <a:buFont typeface="Arial" panose="020B0604020202020204" pitchFamily="34" charset="0"/>
              <a:buNone/>
            </a:pPr>
            <a:endParaRPr lang="en-US" sz="14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56</a:t>
            </a:fld>
            <a:endParaRPr lang="en-US"/>
          </a:p>
        </p:txBody>
      </p:sp>
    </p:spTree>
    <p:extLst>
      <p:ext uri="{BB962C8B-B14F-4D97-AF65-F5344CB8AC3E}">
        <p14:creationId xmlns:p14="http://schemas.microsoft.com/office/powerpoint/2010/main" val="2535808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solidFill>
                  <a:schemeClr val="bg1"/>
                </a:solidFill>
                <a:latin typeface="Arial Black" panose="020B0A04020102020204" pitchFamily="34" charset="0"/>
              </a:rPr>
              <a:t>Alarms &amp; Temperature Excursions</a:t>
            </a:r>
            <a:endParaRPr lang="en-US" sz="1400" dirty="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57</a:t>
            </a:fld>
            <a:endParaRPr lang="en-US"/>
          </a:p>
        </p:txBody>
      </p:sp>
    </p:spTree>
    <p:extLst>
      <p:ext uri="{BB962C8B-B14F-4D97-AF65-F5344CB8AC3E}">
        <p14:creationId xmlns:p14="http://schemas.microsoft.com/office/powerpoint/2010/main" val="32432103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1200"/>
              </a:spcBef>
              <a:spcAft>
                <a:spcPts val="1200"/>
              </a:spcAft>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Your LogTag has been configured to record temperatures for a specific unit, either  R/F</a:t>
            </a:r>
          </a:p>
          <a:p>
            <a:pPr marL="285750" indent="-285750">
              <a:spcBef>
                <a:spcPts val="1200"/>
              </a:spcBef>
              <a:spcAft>
                <a:spcPts val="1200"/>
              </a:spcAft>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When a recorded temperature is above or below the recommend temperature range for the unit, the LogTag displays an alarm warning</a:t>
            </a:r>
          </a:p>
          <a:p>
            <a:pPr marL="285750" indent="-285750">
              <a:spcBef>
                <a:spcPts val="1200"/>
              </a:spcBef>
              <a:spcAft>
                <a:spcPts val="1200"/>
              </a:spcAft>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The word </a:t>
            </a:r>
            <a:r>
              <a:rPr lang="en-US" sz="1400" b="0" dirty="0" smtClean="0">
                <a:solidFill>
                  <a:srgbClr val="FFFF00"/>
                </a:solidFill>
                <a:latin typeface="Arial" panose="020B0604020202020204" pitchFamily="34" charset="0"/>
                <a:cs typeface="Arial" panose="020B0604020202020204" pitchFamily="34" charset="0"/>
              </a:rPr>
              <a:t>ALARM </a:t>
            </a:r>
            <a:r>
              <a:rPr lang="en-US" sz="1400" b="0" dirty="0" smtClean="0">
                <a:latin typeface="Arial" panose="020B0604020202020204" pitchFamily="34" charset="0"/>
                <a:cs typeface="Arial" panose="020B0604020202020204" pitchFamily="34" charset="0"/>
              </a:rPr>
              <a:t>flashes on the LogTag’s screen</a:t>
            </a:r>
          </a:p>
          <a:p>
            <a:pPr marL="285750" indent="-285750">
              <a:spcBef>
                <a:spcPts val="1200"/>
              </a:spcBef>
              <a:spcAft>
                <a:spcPts val="1200"/>
              </a:spcAft>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The up arrow indicates the temperature is too warm for the unit</a:t>
            </a:r>
          </a:p>
          <a:p>
            <a:pPr marL="285750" indent="-285750">
              <a:spcBef>
                <a:spcPts val="1200"/>
              </a:spcBef>
              <a:spcAft>
                <a:spcPts val="1200"/>
              </a:spcAft>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A down arrow indicates the temperatures is too cool</a:t>
            </a:r>
          </a:p>
          <a:p>
            <a:pPr marL="0">
              <a:spcBef>
                <a:spcPts val="600"/>
              </a:spcBef>
              <a:spcAft>
                <a:spcPts val="1200"/>
              </a:spcAft>
              <a:buBlip>
                <a:blip r:embed="rId3"/>
              </a:buBlip>
            </a:pPr>
            <a:endParaRPr lang="en-US" sz="1400" b="0" dirty="0" smtClean="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58</a:t>
            </a:fld>
            <a:endParaRPr lang="en-US"/>
          </a:p>
        </p:txBody>
      </p:sp>
    </p:spTree>
    <p:extLst>
      <p:ext uri="{BB962C8B-B14F-4D97-AF65-F5344CB8AC3E}">
        <p14:creationId xmlns:p14="http://schemas.microsoft.com/office/powerpoint/2010/main" val="6870759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spcBef>
                <a:spcPts val="1200"/>
              </a:spcBef>
              <a:spcAft>
                <a:spcPts val="1200"/>
              </a:spcAft>
              <a:buFont typeface="Arial" panose="020B0604020202020204" pitchFamily="34" charset="0"/>
              <a:buChar char="•"/>
            </a:pPr>
            <a:r>
              <a:rPr lang="en-US" sz="1400" b="0" dirty="0" smtClean="0">
                <a:solidFill>
                  <a:schemeClr val="bg1"/>
                </a:solidFill>
                <a:latin typeface="Arial" panose="020B0604020202020204" pitchFamily="34" charset="0"/>
                <a:cs typeface="Arial" panose="020B0604020202020204" pitchFamily="34" charset="0"/>
              </a:rPr>
              <a:t>Once the temperature has returned to acceptable range, you can clear the alarm</a:t>
            </a:r>
          </a:p>
          <a:p>
            <a:pPr marL="285750" lvl="0" indent="-285750">
              <a:spcBef>
                <a:spcPts val="1200"/>
              </a:spcBef>
              <a:spcAft>
                <a:spcPts val="1200"/>
              </a:spcAft>
              <a:buFont typeface="Arial" panose="020B0604020202020204" pitchFamily="34" charset="0"/>
              <a:buChar char="•"/>
            </a:pPr>
            <a:r>
              <a:rPr lang="en-US" sz="1400" b="0" dirty="0" smtClean="0">
                <a:solidFill>
                  <a:schemeClr val="bg1"/>
                </a:solidFill>
                <a:latin typeface="Arial" panose="020B0604020202020204" pitchFamily="34" charset="0"/>
                <a:cs typeface="Arial" panose="020B0604020202020204" pitchFamily="34" charset="0"/>
              </a:rPr>
              <a:t> Press and hold the STOP button until  ALARM stops flashing</a:t>
            </a:r>
          </a:p>
          <a:p>
            <a:pPr marL="285750" lvl="0" indent="-285750">
              <a:spcBef>
                <a:spcPts val="1200"/>
              </a:spcBef>
              <a:spcAft>
                <a:spcPts val="1200"/>
              </a:spcAft>
              <a:buFont typeface="Arial" panose="020B0604020202020204" pitchFamily="34" charset="0"/>
              <a:buChar char="•"/>
            </a:pPr>
            <a:r>
              <a:rPr lang="en-US" sz="1400" b="0" dirty="0" smtClean="0">
                <a:solidFill>
                  <a:schemeClr val="bg1"/>
                </a:solidFill>
                <a:latin typeface="Arial" panose="020B0604020202020204" pitchFamily="34" charset="0"/>
                <a:cs typeface="Arial" panose="020B0604020202020204" pitchFamily="34" charset="0"/>
              </a:rPr>
              <a:t> Release the STOP button within 2 seconds</a:t>
            </a:r>
          </a:p>
          <a:p>
            <a:pPr marL="285750" lvl="0" indent="-285750">
              <a:spcBef>
                <a:spcPts val="1200"/>
              </a:spcBef>
              <a:spcAft>
                <a:spcPts val="1200"/>
              </a:spcAft>
              <a:buFont typeface="Arial" panose="020B0604020202020204" pitchFamily="34" charset="0"/>
              <a:buChar char="•"/>
            </a:pPr>
            <a:r>
              <a:rPr lang="en-US" sz="1400" b="0" dirty="0" smtClean="0">
                <a:solidFill>
                  <a:schemeClr val="bg1"/>
                </a:solidFill>
                <a:latin typeface="Arial" panose="020B0604020202020204" pitchFamily="34" charset="0"/>
                <a:cs typeface="Arial" panose="020B0604020202020204" pitchFamily="34" charset="0"/>
              </a:rPr>
              <a:t>The word ALARM  should disappear from the screen, but TODAY will appear, indicating that there was a temperature excursion today</a:t>
            </a:r>
          </a:p>
          <a:p>
            <a:endParaRPr lang="en-US" dirty="0"/>
          </a:p>
        </p:txBody>
      </p:sp>
      <p:sp>
        <p:nvSpPr>
          <p:cNvPr id="4" name="Slide Number Placeholder 3"/>
          <p:cNvSpPr>
            <a:spLocks noGrp="1"/>
          </p:cNvSpPr>
          <p:nvPr>
            <p:ph type="sldNum" sz="quarter" idx="10"/>
          </p:nvPr>
        </p:nvSpPr>
        <p:spPr/>
        <p:txBody>
          <a:bodyPr/>
          <a:lstStyle/>
          <a:p>
            <a:fld id="{E6A82CBF-DF3D-4DDB-A37B-16EFA61D45B2}" type="slidenum">
              <a:rPr lang="en-US" smtClean="0"/>
              <a:pPr/>
              <a:t>59</a:t>
            </a:fld>
            <a:endParaRPr lang="en-US"/>
          </a:p>
        </p:txBody>
      </p:sp>
    </p:spTree>
    <p:extLst>
      <p:ext uri="{BB962C8B-B14F-4D97-AF65-F5344CB8AC3E}">
        <p14:creationId xmlns:p14="http://schemas.microsoft.com/office/powerpoint/2010/main" val="29110230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latin typeface="Arial" panose="020B0604020202020204" pitchFamily="34" charset="0"/>
                <a:cs typeface="Arial" panose="020B0604020202020204" pitchFamily="34" charset="0"/>
              </a:rPr>
              <a:t>Tomorrow, there will be a message showing </a:t>
            </a:r>
            <a:r>
              <a:rPr lang="en-US" sz="1400" b="0" dirty="0" smtClean="0">
                <a:solidFill>
                  <a:srgbClr val="FFFF00"/>
                </a:solidFill>
                <a:latin typeface="Arial" panose="020B0604020202020204" pitchFamily="34" charset="0"/>
                <a:cs typeface="Arial" panose="020B0604020202020204" pitchFamily="34" charset="0"/>
              </a:rPr>
              <a:t>“1-day”, </a:t>
            </a:r>
            <a:r>
              <a:rPr lang="en-US" sz="1400" b="0" dirty="0" smtClean="0">
                <a:latin typeface="Arial" panose="020B0604020202020204" pitchFamily="34" charset="0"/>
                <a:cs typeface="Arial" panose="020B0604020202020204" pitchFamily="34" charset="0"/>
              </a:rPr>
              <a:t>indicating that there was an alarm yesterday</a:t>
            </a:r>
          </a:p>
          <a:p>
            <a:endParaRPr lang="en-US" dirty="0"/>
          </a:p>
        </p:txBody>
      </p:sp>
      <p:sp>
        <p:nvSpPr>
          <p:cNvPr id="4" name="Slide Number Placeholder 3"/>
          <p:cNvSpPr>
            <a:spLocks noGrp="1"/>
          </p:cNvSpPr>
          <p:nvPr>
            <p:ph type="sldNum" sz="quarter" idx="10"/>
          </p:nvPr>
        </p:nvSpPr>
        <p:spPr/>
        <p:txBody>
          <a:bodyPr/>
          <a:lstStyle/>
          <a:p>
            <a:fld id="{E6A82CBF-DF3D-4DDB-A37B-16EFA61D45B2}" type="slidenum">
              <a:rPr lang="en-US" smtClean="0"/>
              <a:pPr/>
              <a:t>60</a:t>
            </a:fld>
            <a:endParaRPr lang="en-US"/>
          </a:p>
        </p:txBody>
      </p:sp>
    </p:spTree>
    <p:extLst>
      <p:ext uri="{BB962C8B-B14F-4D97-AF65-F5344CB8AC3E}">
        <p14:creationId xmlns:p14="http://schemas.microsoft.com/office/powerpoint/2010/main" val="33801496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solidFill>
                  <a:schemeClr val="bg1"/>
                </a:solidFill>
                <a:latin typeface="Arial" panose="020B0604020202020204" pitchFamily="34" charset="0"/>
                <a:cs typeface="Arial" panose="020B0604020202020204" pitchFamily="34" charset="0"/>
              </a:rPr>
              <a:t>This message will continue to show for up to 30 days, indicating all the alarms that occurred during that 30-day time period. (In this below, there were several alarms that occurred: yesterday (1-day), 8 days ago, 20 days ago, 21 days ago and 26 days ago</a:t>
            </a:r>
          </a:p>
          <a:p>
            <a:endParaRPr lang="en-US" sz="1400" b="0" dirty="0"/>
          </a:p>
        </p:txBody>
      </p:sp>
      <p:sp>
        <p:nvSpPr>
          <p:cNvPr id="4" name="Slide Number Placeholder 3"/>
          <p:cNvSpPr>
            <a:spLocks noGrp="1"/>
          </p:cNvSpPr>
          <p:nvPr>
            <p:ph type="sldNum" sz="quarter" idx="10"/>
          </p:nvPr>
        </p:nvSpPr>
        <p:spPr/>
        <p:txBody>
          <a:bodyPr/>
          <a:lstStyle/>
          <a:p>
            <a:fld id="{E6A82CBF-DF3D-4DDB-A37B-16EFA61D45B2}" type="slidenum">
              <a:rPr lang="en-US" smtClean="0"/>
              <a:pPr/>
              <a:t>61</a:t>
            </a:fld>
            <a:endParaRPr lang="en-US"/>
          </a:p>
        </p:txBody>
      </p:sp>
    </p:spTree>
    <p:extLst>
      <p:ext uri="{BB962C8B-B14F-4D97-AF65-F5344CB8AC3E}">
        <p14:creationId xmlns:p14="http://schemas.microsoft.com/office/powerpoint/2010/main" val="14352094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1200"/>
              </a:spcBef>
              <a:spcAft>
                <a:spcPts val="1200"/>
              </a:spcAft>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The value displayed is indicated by the following:</a:t>
            </a:r>
          </a:p>
          <a:p>
            <a:pPr marL="628650" lvl="1" indent="-171450">
              <a:spcBef>
                <a:spcPts val="1200"/>
              </a:spcBef>
              <a:spcAft>
                <a:spcPts val="1200"/>
              </a:spcAft>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TIME = Displaying Current Time (READY &amp; RECORDING modes)</a:t>
            </a:r>
          </a:p>
          <a:p>
            <a:pPr marL="628650" lvl="1" indent="-171450">
              <a:spcBef>
                <a:spcPts val="1200"/>
              </a:spcBef>
              <a:spcAft>
                <a:spcPts val="1200"/>
              </a:spcAft>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TIME DELAY = Displaying remaining time to recording start when a DELAYED START time has been configured (STARTING MODE)</a:t>
            </a:r>
            <a:endParaRPr lang="en-US" sz="14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62</a:t>
            </a:fld>
            <a:endParaRPr lang="en-US"/>
          </a:p>
        </p:txBody>
      </p:sp>
    </p:spTree>
    <p:extLst>
      <p:ext uri="{BB962C8B-B14F-4D97-AF65-F5344CB8AC3E}">
        <p14:creationId xmlns:p14="http://schemas.microsoft.com/office/powerpoint/2010/main" val="795173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Bef>
                <a:spcPts val="1200"/>
              </a:spcBef>
              <a:spcAft>
                <a:spcPts val="1200"/>
              </a:spcAft>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DURATION = Displaying duration of a given MAX/MIN statistic above/below the limits in a given day (REVIEW MODE)</a:t>
            </a:r>
          </a:p>
          <a:p>
            <a:pPr marL="342900" indent="-342900">
              <a:spcBef>
                <a:spcPts val="1200"/>
              </a:spcBef>
              <a:spcAft>
                <a:spcPts val="1200"/>
              </a:spcAft>
              <a:buFont typeface="Arial" panose="020B0604020202020204" pitchFamily="34" charset="0"/>
              <a:buChar char="•"/>
            </a:pPr>
            <a:endParaRPr lang="en-US" sz="1400" b="0" dirty="0" smtClean="0">
              <a:latin typeface="Arial" panose="020B0604020202020204" pitchFamily="34" charset="0"/>
              <a:cs typeface="Arial" panose="020B0604020202020204" pitchFamily="34" charset="0"/>
            </a:endParaRPr>
          </a:p>
          <a:p>
            <a:pPr marL="342900" indent="-342900">
              <a:spcBef>
                <a:spcPts val="1200"/>
              </a:spcBef>
              <a:spcAft>
                <a:spcPts val="1200"/>
              </a:spcAft>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Battery status – Performs battery test hourly</a:t>
            </a:r>
          </a:p>
          <a:p>
            <a:endParaRPr lang="en-US" dirty="0"/>
          </a:p>
        </p:txBody>
      </p:sp>
      <p:sp>
        <p:nvSpPr>
          <p:cNvPr id="4" name="Slide Number Placeholder 3"/>
          <p:cNvSpPr>
            <a:spLocks noGrp="1"/>
          </p:cNvSpPr>
          <p:nvPr>
            <p:ph type="sldNum" sz="quarter" idx="10"/>
          </p:nvPr>
        </p:nvSpPr>
        <p:spPr/>
        <p:txBody>
          <a:bodyPr/>
          <a:lstStyle/>
          <a:p>
            <a:fld id="{E6A82CBF-DF3D-4DDB-A37B-16EFA61D45B2}" type="slidenum">
              <a:rPr lang="en-US" smtClean="0"/>
              <a:pPr/>
              <a:t>63</a:t>
            </a:fld>
            <a:endParaRPr lang="en-US"/>
          </a:p>
        </p:txBody>
      </p:sp>
    </p:spTree>
    <p:extLst>
      <p:ext uri="{BB962C8B-B14F-4D97-AF65-F5344CB8AC3E}">
        <p14:creationId xmlns:p14="http://schemas.microsoft.com/office/powerpoint/2010/main" val="2817753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50000"/>
              </a:lnSpc>
              <a:spcAft>
                <a:spcPts val="1200"/>
              </a:spcAft>
              <a:buFont typeface="Arial" panose="020B0604020202020204" pitchFamily="34" charset="0"/>
              <a:buChar char="•"/>
            </a:pPr>
            <a:r>
              <a:rPr lang="en-US" sz="1400" dirty="0" smtClean="0"/>
              <a:t>C</a:t>
            </a:r>
            <a:r>
              <a:rPr lang="en-US" sz="1400" dirty="0" smtClean="0">
                <a:latin typeface="Arial" panose="020B0604020202020204" pitchFamily="34" charset="0"/>
                <a:cs typeface="Arial" panose="020B0604020202020204" pitchFamily="34" charset="0"/>
              </a:rPr>
              <a:t>lick “Run” to load the LogTag software.</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6</a:t>
            </a:fld>
            <a:endParaRPr lang="en-US"/>
          </a:p>
        </p:txBody>
      </p:sp>
    </p:spTree>
    <p:extLst>
      <p:ext uri="{BB962C8B-B14F-4D97-AF65-F5344CB8AC3E}">
        <p14:creationId xmlns:p14="http://schemas.microsoft.com/office/powerpoint/2010/main" val="38233862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1200"/>
              </a:spcBef>
              <a:spcAft>
                <a:spcPts val="1200"/>
              </a:spcAft>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When the LogTag is inserted into the dock it’s data is automatically downloaded and saved to your computer</a:t>
            </a:r>
          </a:p>
          <a:p>
            <a:pPr marL="285750" indent="-285750">
              <a:spcBef>
                <a:spcPts val="1200"/>
              </a:spcBef>
              <a:spcAft>
                <a:spcPts val="1200"/>
              </a:spcAft>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By default, a chart is displayed showing the time period that the LogTag was active</a:t>
            </a:r>
          </a:p>
          <a:p>
            <a:endParaRPr lang="en-US" dirty="0"/>
          </a:p>
        </p:txBody>
      </p:sp>
      <p:sp>
        <p:nvSpPr>
          <p:cNvPr id="4" name="Slide Number Placeholder 3"/>
          <p:cNvSpPr>
            <a:spLocks noGrp="1"/>
          </p:cNvSpPr>
          <p:nvPr>
            <p:ph type="sldNum" sz="quarter" idx="10"/>
          </p:nvPr>
        </p:nvSpPr>
        <p:spPr/>
        <p:txBody>
          <a:bodyPr/>
          <a:lstStyle/>
          <a:p>
            <a:fld id="{E6A82CBF-DF3D-4DDB-A37B-16EFA61D45B2}" type="slidenum">
              <a:rPr lang="en-US" smtClean="0"/>
              <a:pPr/>
              <a:t>64</a:t>
            </a:fld>
            <a:endParaRPr lang="en-US"/>
          </a:p>
        </p:txBody>
      </p:sp>
    </p:spTree>
    <p:extLst>
      <p:ext uri="{BB962C8B-B14F-4D97-AF65-F5344CB8AC3E}">
        <p14:creationId xmlns:p14="http://schemas.microsoft.com/office/powerpoint/2010/main" val="13972967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1200"/>
              </a:spcBef>
              <a:spcAft>
                <a:spcPts val="1200"/>
              </a:spcAft>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The blue line is charting all of the recorded temperatures during this period</a:t>
            </a:r>
          </a:p>
          <a:p>
            <a:pPr marL="285750" indent="-285750">
              <a:spcBef>
                <a:spcPts val="1200"/>
              </a:spcBef>
              <a:spcAft>
                <a:spcPts val="1200"/>
              </a:spcAft>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The temperature range is shown on the left</a:t>
            </a:r>
          </a:p>
          <a:p>
            <a:pPr marL="285750" indent="-285750">
              <a:spcBef>
                <a:spcPts val="1200"/>
              </a:spcBef>
              <a:spcAft>
                <a:spcPts val="1200"/>
              </a:spcAft>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Times and dates are along the bottom</a:t>
            </a:r>
          </a:p>
          <a:p>
            <a:pPr marL="285750" indent="-285750">
              <a:spcBef>
                <a:spcPts val="1200"/>
              </a:spcBef>
              <a:spcAft>
                <a:spcPts val="1200"/>
              </a:spcAft>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You can hover with your mouse over any point on the graph to see the time and temperature recorded</a:t>
            </a:r>
          </a:p>
          <a:p>
            <a:pPr>
              <a:buBlip>
                <a:blip r:embed="rId3"/>
              </a:buBlip>
            </a:pPr>
            <a:endParaRPr lang="en-US" sz="1200" b="1" dirty="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E6A82CBF-DF3D-4DDB-A37B-16EFA61D45B2}" type="slidenum">
              <a:rPr lang="en-US" smtClean="0"/>
              <a:pPr/>
              <a:t>65</a:t>
            </a:fld>
            <a:endParaRPr lang="en-US"/>
          </a:p>
        </p:txBody>
      </p:sp>
    </p:spTree>
    <p:extLst>
      <p:ext uri="{BB962C8B-B14F-4D97-AF65-F5344CB8AC3E}">
        <p14:creationId xmlns:p14="http://schemas.microsoft.com/office/powerpoint/2010/main" val="20863161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b="0" dirty="0" smtClean="0">
                <a:solidFill>
                  <a:schemeClr val="bg1"/>
                </a:solidFill>
                <a:latin typeface="Arial" panose="020B0604020202020204" pitchFamily="34" charset="0"/>
                <a:cs typeface="Arial" panose="020B0604020202020204" pitchFamily="34" charset="0"/>
              </a:rPr>
              <a:t>If you click on “REPORT” you will see a one-page report that summarizes all of the information for this time period.</a:t>
            </a:r>
          </a:p>
          <a:p>
            <a:pPr marL="285750" indent="-285750">
              <a:buFont typeface="Arial" panose="020B0604020202020204" pitchFamily="34" charset="0"/>
              <a:buChar char="•"/>
            </a:pPr>
            <a:endParaRPr lang="en-US" sz="1400" b="0" dirty="0" smtClean="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0" dirty="0" smtClean="0">
                <a:solidFill>
                  <a:schemeClr val="bg1"/>
                </a:solidFill>
                <a:latin typeface="Arial" panose="020B0604020202020204" pitchFamily="34" charset="0"/>
                <a:cs typeface="Arial" panose="020B0604020202020204" pitchFamily="34" charset="0"/>
              </a:rPr>
              <a:t>Clicking “DATA” will give you a detailed report of each recorded temperature reading</a:t>
            </a:r>
          </a:p>
          <a:p>
            <a:pPr marL="285750" indent="-285750">
              <a:buFont typeface="Arial" panose="020B0604020202020204" pitchFamily="34" charset="0"/>
              <a:buChar char="•"/>
            </a:pPr>
            <a:r>
              <a:rPr lang="en-US" sz="1400" b="0" dirty="0" smtClean="0">
                <a:solidFill>
                  <a:schemeClr val="bg1"/>
                </a:solidFill>
                <a:latin typeface="Arial" panose="020B0604020202020204" pitchFamily="34" charset="0"/>
                <a:cs typeface="Arial" panose="020B0604020202020204" pitchFamily="34" charset="0"/>
              </a:rPr>
              <a:t>The temperature captured every 15 minutes is shown in this report as pre-set in the LogTag </a:t>
            </a:r>
          </a:p>
          <a:p>
            <a:pPr>
              <a:buBlip>
                <a:blip r:embed="rId3"/>
              </a:buBlip>
            </a:pPr>
            <a:endParaRPr lang="en-US" sz="1200" b="1" dirty="0" smtClean="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66</a:t>
            </a:fld>
            <a:endParaRPr lang="en-US"/>
          </a:p>
        </p:txBody>
      </p:sp>
    </p:spTree>
    <p:extLst>
      <p:ext uri="{BB962C8B-B14F-4D97-AF65-F5344CB8AC3E}">
        <p14:creationId xmlns:p14="http://schemas.microsoft.com/office/powerpoint/2010/main" val="40796567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1200"/>
              </a:spcBef>
              <a:spcAft>
                <a:spcPts val="1200"/>
              </a:spcAft>
              <a:buFont typeface="Arial" panose="020B0604020202020204" pitchFamily="34" charset="0"/>
              <a:buChar char="•"/>
            </a:pPr>
            <a:r>
              <a:rPr lang="en-US" sz="1400" b="0" dirty="0" smtClean="0">
                <a:solidFill>
                  <a:schemeClr val="bg1"/>
                </a:solidFill>
                <a:latin typeface="Arial" panose="020B0604020202020204" pitchFamily="34" charset="0"/>
                <a:cs typeface="Arial" panose="020B0604020202020204" pitchFamily="34" charset="0"/>
              </a:rPr>
              <a:t>Clicking on “DAY SUMMARY” summarizes the daily statistics</a:t>
            </a:r>
          </a:p>
          <a:p>
            <a:pPr marL="285750" indent="-285750">
              <a:spcBef>
                <a:spcPts val="1200"/>
              </a:spcBef>
              <a:spcAft>
                <a:spcPts val="1200"/>
              </a:spcAft>
              <a:buFont typeface="Arial" panose="020B0604020202020204" pitchFamily="34" charset="0"/>
              <a:buChar char="•"/>
            </a:pPr>
            <a:r>
              <a:rPr lang="en-US" sz="1400" b="0" dirty="0" smtClean="0">
                <a:solidFill>
                  <a:schemeClr val="bg1"/>
                </a:solidFill>
                <a:latin typeface="Arial" panose="020B0604020202020204" pitchFamily="34" charset="0"/>
                <a:cs typeface="Arial" panose="020B0604020202020204" pitchFamily="34" charset="0"/>
              </a:rPr>
              <a:t>In the case of an excursion, this report will help to determine the amount of time that temperatures were out of range showing the highest and lowest temperature reached</a:t>
            </a:r>
          </a:p>
          <a:p>
            <a:pPr>
              <a:spcBef>
                <a:spcPts val="1200"/>
              </a:spcBef>
            </a:pPr>
            <a:endParaRPr lang="en-US" sz="1400" b="0" dirty="0">
              <a:solidFill>
                <a:schemeClr val="bg1"/>
              </a:solidFill>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67</a:t>
            </a:fld>
            <a:endParaRPr lang="en-US"/>
          </a:p>
        </p:txBody>
      </p:sp>
    </p:spTree>
    <p:extLst>
      <p:ext uri="{BB962C8B-B14F-4D97-AF65-F5344CB8AC3E}">
        <p14:creationId xmlns:p14="http://schemas.microsoft.com/office/powerpoint/2010/main" val="40025540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Trouble-shooting the LogTag</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68</a:t>
            </a:fld>
            <a:endParaRPr lang="en-US"/>
          </a:p>
        </p:txBody>
      </p:sp>
    </p:spTree>
    <p:extLst>
      <p:ext uri="{BB962C8B-B14F-4D97-AF65-F5344CB8AC3E}">
        <p14:creationId xmlns:p14="http://schemas.microsoft.com/office/powerpoint/2010/main" val="26807718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dirty="0" smtClean="0">
                <a:solidFill>
                  <a:schemeClr val="bg1"/>
                </a:solidFill>
                <a:latin typeface="Arial" panose="020B0604020202020204" pitchFamily="34" charset="0"/>
                <a:cs typeface="Arial" panose="020B0604020202020204" pitchFamily="34" charset="0"/>
              </a:rPr>
              <a:t>-199 Degrees Temperature Readings - You may see this on your display if the LogTag has been started but not attached to the probe within the 5 minutes start delay</a:t>
            </a:r>
          </a:p>
          <a:p>
            <a:pPr marL="171450" indent="-171450">
              <a:buFont typeface="Arial" panose="020B0604020202020204" pitchFamily="34" charset="0"/>
              <a:buChar char="•"/>
            </a:pPr>
            <a:endParaRPr lang="en-US" sz="1200" b="1" dirty="0" smtClean="0">
              <a:solidFill>
                <a:schemeClr val="bg1"/>
              </a:solidFill>
              <a:latin typeface="Arial" panose="020B0604020202020204" pitchFamily="34" charset="0"/>
              <a:cs typeface="Arial" panose="020B0604020202020204" pitchFamily="34" charset="0"/>
            </a:endParaRPr>
          </a:p>
          <a:p>
            <a:pPr marL="285750" indent="-285750">
              <a:spcBef>
                <a:spcPts val="1200"/>
              </a:spcBef>
              <a:spcAft>
                <a:spcPts val="1200"/>
              </a:spcAft>
              <a:buFont typeface="Arial" panose="020B0604020202020204" pitchFamily="34" charset="0"/>
              <a:buChar char="•"/>
            </a:pPr>
            <a:r>
              <a:rPr lang="en-US" sz="1400" b="0" dirty="0" smtClean="0">
                <a:solidFill>
                  <a:schemeClr val="bg1"/>
                </a:solidFill>
                <a:latin typeface="Arial" panose="020B0604020202020204" pitchFamily="34" charset="0"/>
                <a:cs typeface="Arial" panose="020B0604020202020204" pitchFamily="34" charset="0"/>
              </a:rPr>
              <a:t>Stop the LogTag and unplug the probe</a:t>
            </a:r>
          </a:p>
          <a:p>
            <a:pPr marL="285750" indent="-285750">
              <a:spcBef>
                <a:spcPts val="1200"/>
              </a:spcBef>
              <a:spcAft>
                <a:spcPts val="1200"/>
              </a:spcAft>
              <a:buFont typeface="Arial" panose="020B0604020202020204" pitchFamily="34" charset="0"/>
              <a:buChar char="•"/>
            </a:pPr>
            <a:endParaRPr lang="en-US" sz="1400" b="0" dirty="0" smtClean="0">
              <a:solidFill>
                <a:schemeClr val="bg1"/>
              </a:solidFill>
              <a:latin typeface="Arial" panose="020B0604020202020204" pitchFamily="34" charset="0"/>
              <a:cs typeface="Arial" panose="020B0604020202020204" pitchFamily="34" charset="0"/>
            </a:endParaRPr>
          </a:p>
          <a:p>
            <a:pPr marL="285750" indent="-285750">
              <a:spcBef>
                <a:spcPts val="1200"/>
              </a:spcBef>
              <a:spcAft>
                <a:spcPts val="1200"/>
              </a:spcAft>
              <a:buFont typeface="Arial" panose="020B0604020202020204" pitchFamily="34" charset="0"/>
              <a:buChar char="•"/>
            </a:pPr>
            <a:r>
              <a:rPr lang="en-US" sz="1400" b="0" dirty="0" smtClean="0">
                <a:solidFill>
                  <a:schemeClr val="bg1"/>
                </a:solidFill>
                <a:latin typeface="Arial" panose="020B0604020202020204" pitchFamily="34" charset="0"/>
                <a:cs typeface="Arial" panose="020B0604020202020204" pitchFamily="34" charset="0"/>
              </a:rPr>
              <a:t>Open the software on your computer, place the LogTag in the dock and click on the Configuration Wizard icon to reset the LogTag</a:t>
            </a:r>
          </a:p>
          <a:p>
            <a:pPr marL="285750" indent="-285750">
              <a:spcBef>
                <a:spcPts val="1200"/>
              </a:spcBef>
              <a:spcAft>
                <a:spcPts val="1200"/>
              </a:spcAft>
              <a:buFont typeface="Arial" panose="020B0604020202020204" pitchFamily="34" charset="0"/>
              <a:buChar char="•"/>
            </a:pPr>
            <a:endParaRPr lang="en-US" sz="1400" b="0" dirty="0" smtClean="0">
              <a:solidFill>
                <a:schemeClr val="bg1"/>
              </a:solidFill>
              <a:latin typeface="Arial" panose="020B0604020202020204" pitchFamily="34" charset="0"/>
              <a:cs typeface="Arial" panose="020B0604020202020204" pitchFamily="34" charset="0"/>
            </a:endParaRPr>
          </a:p>
          <a:p>
            <a:pPr marL="285750" indent="-285750">
              <a:spcBef>
                <a:spcPts val="1200"/>
              </a:spcBef>
              <a:spcAft>
                <a:spcPts val="1200"/>
              </a:spcAft>
              <a:buFont typeface="Arial" panose="020B0604020202020204" pitchFamily="34" charset="0"/>
              <a:buChar char="•"/>
            </a:pPr>
            <a:r>
              <a:rPr lang="en-US" sz="1400" b="0" dirty="0" smtClean="0">
                <a:solidFill>
                  <a:schemeClr val="bg1"/>
                </a:solidFill>
                <a:latin typeface="Arial" panose="020B0604020202020204" pitchFamily="34" charset="0"/>
                <a:cs typeface="Arial" panose="020B0604020202020204" pitchFamily="34" charset="0"/>
              </a:rPr>
              <a:t>When finished, start the LogTag and attach it to the probe within the 5 minute delay time frame</a:t>
            </a:r>
            <a:endParaRPr lang="en-US" sz="1400" b="0" dirty="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69</a:t>
            </a:fld>
            <a:endParaRPr lang="en-US"/>
          </a:p>
        </p:txBody>
      </p:sp>
    </p:spTree>
    <p:extLst>
      <p:ext uri="{BB962C8B-B14F-4D97-AF65-F5344CB8AC3E}">
        <p14:creationId xmlns:p14="http://schemas.microsoft.com/office/powerpoint/2010/main" val="10367887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If nothing happens when the LogTag is inserted into the dock:</a:t>
            </a:r>
          </a:p>
          <a:p>
            <a:pPr marL="742950" lvl="1" indent="-285750">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Remove the LogTag from the dock, open the LogTag Analyzer software, then replace the LogTag in the dock</a:t>
            </a:r>
          </a:p>
          <a:p>
            <a:pPr marL="742950" lvl="1" indent="-285750">
              <a:buFont typeface="Arial" panose="020B0604020202020204" pitchFamily="34" charset="0"/>
              <a:buChar char="•"/>
            </a:pPr>
            <a:endParaRPr lang="en-US" sz="1400" b="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If the LogTag is not found:</a:t>
            </a:r>
          </a:p>
          <a:p>
            <a:pPr marL="285750" indent="-285750">
              <a:buFont typeface="Arial" panose="020B0604020202020204" pitchFamily="34" charset="0"/>
              <a:buChar char="•"/>
            </a:pPr>
            <a:endParaRPr lang="en-US" sz="1400" b="0" dirty="0" smtClean="0">
              <a:latin typeface="Arial" panose="020B0604020202020204" pitchFamily="34" charset="0"/>
              <a:cs typeface="Arial" panose="020B0604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smtClean="0">
                <a:latin typeface="Arial" panose="020B0604020202020204" pitchFamily="34" charset="0"/>
                <a:cs typeface="Arial" panose="020B0604020202020204" pitchFamily="34" charset="0"/>
              </a:rPr>
              <a:t>Close this window, then reinsert the LogTag until it clicks</a:t>
            </a:r>
          </a:p>
          <a:p>
            <a:pPr>
              <a:buNone/>
            </a:pPr>
            <a:endParaRPr lang="en-US" sz="2200" b="1"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70</a:t>
            </a:fld>
            <a:endParaRPr lang="en-US"/>
          </a:p>
        </p:txBody>
      </p:sp>
    </p:spTree>
    <p:extLst>
      <p:ext uri="{BB962C8B-B14F-4D97-AF65-F5344CB8AC3E}">
        <p14:creationId xmlns:p14="http://schemas.microsoft.com/office/powerpoint/2010/main" val="40709504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Additional Support</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71</a:t>
            </a:fld>
            <a:endParaRPr lang="en-US"/>
          </a:p>
        </p:txBody>
      </p:sp>
    </p:spTree>
    <p:extLst>
      <p:ext uri="{BB962C8B-B14F-4D97-AF65-F5344CB8AC3E}">
        <p14:creationId xmlns:p14="http://schemas.microsoft.com/office/powerpoint/2010/main" val="16944364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b="0" dirty="0" smtClean="0">
                <a:solidFill>
                  <a:schemeClr val="bg1"/>
                </a:solidFill>
                <a:latin typeface="Arial" panose="020B0604020202020204" pitchFamily="34" charset="0"/>
                <a:cs typeface="Arial" panose="020B0604020202020204" pitchFamily="34" charset="0"/>
              </a:rPr>
              <a:t>Detailed instructions on using the LogTag and its’ software can be found in the LogTag Analyzer Manual</a:t>
            </a:r>
          </a:p>
          <a:p>
            <a:pPr marL="285750" indent="-285750">
              <a:buFont typeface="Arial" panose="020B0604020202020204" pitchFamily="34" charset="0"/>
              <a:buChar char="•"/>
            </a:pPr>
            <a:endParaRPr lang="en-US" sz="1400" b="0" dirty="0" smtClean="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0" dirty="0" smtClean="0">
                <a:solidFill>
                  <a:schemeClr val="bg1"/>
                </a:solidFill>
                <a:latin typeface="Arial" panose="020B0604020202020204" pitchFamily="34" charset="0"/>
                <a:cs typeface="Arial" panose="020B0604020202020204" pitchFamily="34" charset="0"/>
              </a:rPr>
              <a:t>The manual can be found by clicking on the “HELP” option from inside the LogTag Analyzer Software</a:t>
            </a:r>
          </a:p>
          <a:p>
            <a:pPr marL="285750" indent="-285750">
              <a:buFont typeface="Arial" panose="020B0604020202020204" pitchFamily="34" charset="0"/>
              <a:buChar char="•"/>
            </a:pPr>
            <a:endParaRPr lang="en-US" sz="1400" b="0" dirty="0" smtClean="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0" dirty="0" smtClean="0">
                <a:solidFill>
                  <a:schemeClr val="bg1"/>
                </a:solidFill>
                <a:latin typeface="Arial" panose="020B0604020202020204" pitchFamily="34" charset="0"/>
                <a:cs typeface="Arial" panose="020B0604020202020204" pitchFamily="34" charset="0"/>
              </a:rPr>
              <a:t>Technical support is available from MicroDAQ.com, Ltd. Monday – Friday from 9:30AM – 4:30 PM EST by calling 603-746-5524 or by email at: support@microdaq.com</a:t>
            </a:r>
          </a:p>
        </p:txBody>
      </p:sp>
      <p:sp>
        <p:nvSpPr>
          <p:cNvPr id="4" name="Slide Number Placeholder 3"/>
          <p:cNvSpPr>
            <a:spLocks noGrp="1"/>
          </p:cNvSpPr>
          <p:nvPr>
            <p:ph type="sldNum" sz="quarter" idx="10"/>
          </p:nvPr>
        </p:nvSpPr>
        <p:spPr/>
        <p:txBody>
          <a:bodyPr/>
          <a:lstStyle/>
          <a:p>
            <a:fld id="{E6A82CBF-DF3D-4DDB-A37B-16EFA61D45B2}" type="slidenum">
              <a:rPr lang="en-US" smtClean="0"/>
              <a:pPr/>
              <a:t>72</a:t>
            </a:fld>
            <a:endParaRPr lang="en-US"/>
          </a:p>
        </p:txBody>
      </p:sp>
    </p:spTree>
    <p:extLst>
      <p:ext uri="{BB962C8B-B14F-4D97-AF65-F5344CB8AC3E}">
        <p14:creationId xmlns:p14="http://schemas.microsoft.com/office/powerpoint/2010/main" val="3963036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50000"/>
              </a:lnSpc>
              <a:spcAft>
                <a:spcPts val="1200"/>
              </a:spcAft>
              <a:buFont typeface="Arial" panose="020B0604020202020204" pitchFamily="34" charset="0"/>
              <a:buChar char="•"/>
            </a:pPr>
            <a:r>
              <a:rPr lang="en-US" sz="1400" dirty="0" smtClean="0">
                <a:latin typeface="Arial" panose="020B0604020202020204" pitchFamily="34" charset="0"/>
                <a:cs typeface="Arial" panose="020B0604020202020204" pitchFamily="34" charset="0"/>
              </a:rPr>
              <a:t>Click “Run” when asked “Do you want to run this software?”</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7</a:t>
            </a:fld>
            <a:endParaRPr lang="en-US"/>
          </a:p>
        </p:txBody>
      </p:sp>
    </p:spTree>
    <p:extLst>
      <p:ext uri="{BB962C8B-B14F-4D97-AF65-F5344CB8AC3E}">
        <p14:creationId xmlns:p14="http://schemas.microsoft.com/office/powerpoint/2010/main" val="287173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When the LogTag Analyzer set-up opens, select the desired language from the drop-down menu then click on the “ok” button.</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8</a:t>
            </a:fld>
            <a:endParaRPr lang="en-US"/>
          </a:p>
        </p:txBody>
      </p:sp>
    </p:spTree>
    <p:extLst>
      <p:ext uri="{BB962C8B-B14F-4D97-AF65-F5344CB8AC3E}">
        <p14:creationId xmlns:p14="http://schemas.microsoft.com/office/powerpoint/2010/main" val="2821492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Next you will see this screen that says “Welcome to the LogTag Analyzer Set-up</a:t>
            </a:r>
            <a:r>
              <a:rPr lang="en-US" sz="1400" baseline="0" dirty="0" smtClean="0">
                <a:latin typeface="Arial" panose="020B0604020202020204" pitchFamily="34" charset="0"/>
                <a:cs typeface="Arial" panose="020B0604020202020204" pitchFamily="34" charset="0"/>
              </a:rPr>
              <a:t> Wizard.”  Click the “Next button.”</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A82CBF-DF3D-4DDB-A37B-16EFA61D45B2}" type="slidenum">
              <a:rPr lang="en-US" smtClean="0"/>
              <a:pPr/>
              <a:t>9</a:t>
            </a:fld>
            <a:endParaRPr lang="en-US"/>
          </a:p>
        </p:txBody>
      </p:sp>
    </p:spTree>
    <p:extLst>
      <p:ext uri="{BB962C8B-B14F-4D97-AF65-F5344CB8AC3E}">
        <p14:creationId xmlns:p14="http://schemas.microsoft.com/office/powerpoint/2010/main" val="503979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4F4C21-1ADA-4AD6-BC71-AB0A7367BF57}" type="datetime1">
              <a:rPr lang="en-US" smtClean="0"/>
              <a:pPr/>
              <a:t>10/25/2015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B2C841-449F-4040-A870-B073D3DB043F}" type="slidenum">
              <a:rPr lang="en-US" smtClean="0"/>
              <a:pPr/>
              <a:t>‹#›</a:t>
            </a:fld>
            <a:endParaRPr lang="en-US"/>
          </a:p>
        </p:txBody>
      </p:sp>
    </p:spTree>
    <p:extLst>
      <p:ext uri="{BB962C8B-B14F-4D97-AF65-F5344CB8AC3E}">
        <p14:creationId xmlns:p14="http://schemas.microsoft.com/office/powerpoint/2010/main" val="1558712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CF2EB1-3C00-4EC2-824A-E80553008061}" type="datetime1">
              <a:rPr lang="en-US" smtClean="0"/>
              <a:pPr/>
              <a:t>10/25/2015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B2C841-449F-4040-A870-B073D3DB043F}" type="slidenum">
              <a:rPr lang="en-US" smtClean="0"/>
              <a:pPr/>
              <a:t>‹#›</a:t>
            </a:fld>
            <a:endParaRPr lang="en-US"/>
          </a:p>
        </p:txBody>
      </p:sp>
    </p:spTree>
    <p:extLst>
      <p:ext uri="{BB962C8B-B14F-4D97-AF65-F5344CB8AC3E}">
        <p14:creationId xmlns:p14="http://schemas.microsoft.com/office/powerpoint/2010/main" val="3523379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ECD812-5F97-48C7-AF17-687B14320403}" type="datetime1">
              <a:rPr lang="en-US" smtClean="0"/>
              <a:pPr/>
              <a:t>10/25/2015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B2C841-449F-4040-A870-B073D3DB043F}" type="slidenum">
              <a:rPr lang="en-US" smtClean="0"/>
              <a:pPr/>
              <a:t>‹#›</a:t>
            </a:fld>
            <a:endParaRPr lang="en-US"/>
          </a:p>
        </p:txBody>
      </p:sp>
    </p:spTree>
    <p:extLst>
      <p:ext uri="{BB962C8B-B14F-4D97-AF65-F5344CB8AC3E}">
        <p14:creationId xmlns:p14="http://schemas.microsoft.com/office/powerpoint/2010/main" val="189734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22BA4B-CFBD-45CA-B75A-5501EB72EE94}" type="datetime1">
              <a:rPr lang="en-US" smtClean="0"/>
              <a:pPr/>
              <a:t>10/25/2015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B2C841-449F-4040-A870-B073D3DB043F}" type="slidenum">
              <a:rPr lang="en-US" smtClean="0"/>
              <a:pPr/>
              <a:t>‹#›</a:t>
            </a:fld>
            <a:endParaRPr lang="en-US"/>
          </a:p>
        </p:txBody>
      </p:sp>
    </p:spTree>
    <p:extLst>
      <p:ext uri="{BB962C8B-B14F-4D97-AF65-F5344CB8AC3E}">
        <p14:creationId xmlns:p14="http://schemas.microsoft.com/office/powerpoint/2010/main" val="2007544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4BE496-F230-4334-91F4-CC7A908142CB}" type="datetime1">
              <a:rPr lang="en-US" smtClean="0"/>
              <a:pPr/>
              <a:t>10/25/2015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B2C841-449F-4040-A870-B073D3DB043F}" type="slidenum">
              <a:rPr lang="en-US" smtClean="0"/>
              <a:pPr/>
              <a:t>‹#›</a:t>
            </a:fld>
            <a:endParaRPr lang="en-US"/>
          </a:p>
        </p:txBody>
      </p:sp>
    </p:spTree>
    <p:extLst>
      <p:ext uri="{BB962C8B-B14F-4D97-AF65-F5344CB8AC3E}">
        <p14:creationId xmlns:p14="http://schemas.microsoft.com/office/powerpoint/2010/main" val="2047880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AD4CE0-0A87-4DAA-8A2C-285A8CBA0268}" type="datetime1">
              <a:rPr lang="en-US" smtClean="0"/>
              <a:pPr/>
              <a:t>10/25/2015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B2C841-449F-4040-A870-B073D3DB043F}" type="slidenum">
              <a:rPr lang="en-US" smtClean="0"/>
              <a:pPr/>
              <a:t>‹#›</a:t>
            </a:fld>
            <a:endParaRPr lang="en-US"/>
          </a:p>
        </p:txBody>
      </p:sp>
    </p:spTree>
    <p:extLst>
      <p:ext uri="{BB962C8B-B14F-4D97-AF65-F5344CB8AC3E}">
        <p14:creationId xmlns:p14="http://schemas.microsoft.com/office/powerpoint/2010/main" val="2498011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D40C745-629A-4398-85D0-F41102582069}" type="datetime1">
              <a:rPr lang="en-US" smtClean="0"/>
              <a:pPr/>
              <a:t>10/25/2015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B2C841-449F-4040-A870-B073D3DB043F}" type="slidenum">
              <a:rPr lang="en-US" smtClean="0"/>
              <a:pPr/>
              <a:t>‹#›</a:t>
            </a:fld>
            <a:endParaRPr lang="en-US"/>
          </a:p>
        </p:txBody>
      </p:sp>
    </p:spTree>
    <p:extLst>
      <p:ext uri="{BB962C8B-B14F-4D97-AF65-F5344CB8AC3E}">
        <p14:creationId xmlns:p14="http://schemas.microsoft.com/office/powerpoint/2010/main" val="2714638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DF3944-8F96-428C-A2CB-D1B3612FB80F}" type="datetime1">
              <a:rPr lang="en-US" smtClean="0"/>
              <a:pPr/>
              <a:t>10/25/2015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B2C841-449F-4040-A870-B073D3DB043F}" type="slidenum">
              <a:rPr lang="en-US" smtClean="0"/>
              <a:pPr/>
              <a:t>‹#›</a:t>
            </a:fld>
            <a:endParaRPr lang="en-US"/>
          </a:p>
        </p:txBody>
      </p:sp>
    </p:spTree>
    <p:extLst>
      <p:ext uri="{BB962C8B-B14F-4D97-AF65-F5344CB8AC3E}">
        <p14:creationId xmlns:p14="http://schemas.microsoft.com/office/powerpoint/2010/main" val="1856259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EEFD46-27CA-47A5-9F02-497E00673C48}" type="datetime1">
              <a:rPr lang="en-US" smtClean="0"/>
              <a:pPr/>
              <a:t>10/25/2015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B2C841-449F-4040-A870-B073D3DB043F}" type="slidenum">
              <a:rPr lang="en-US" smtClean="0"/>
              <a:pPr/>
              <a:t>‹#›</a:t>
            </a:fld>
            <a:endParaRPr lang="en-US"/>
          </a:p>
        </p:txBody>
      </p:sp>
    </p:spTree>
    <p:extLst>
      <p:ext uri="{BB962C8B-B14F-4D97-AF65-F5344CB8AC3E}">
        <p14:creationId xmlns:p14="http://schemas.microsoft.com/office/powerpoint/2010/main" val="824486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984B6C-9D5E-4848-A627-1D975D76B7B1}" type="datetime1">
              <a:rPr lang="en-US" smtClean="0"/>
              <a:pPr/>
              <a:t>10/25/2015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B2C841-449F-4040-A870-B073D3DB043F}" type="slidenum">
              <a:rPr lang="en-US" smtClean="0"/>
              <a:pPr/>
              <a:t>‹#›</a:t>
            </a:fld>
            <a:endParaRPr lang="en-US"/>
          </a:p>
        </p:txBody>
      </p:sp>
    </p:spTree>
    <p:extLst>
      <p:ext uri="{BB962C8B-B14F-4D97-AF65-F5344CB8AC3E}">
        <p14:creationId xmlns:p14="http://schemas.microsoft.com/office/powerpoint/2010/main" val="1301884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C5D590-B5CC-47EE-B7AA-3EEFFC4DDF00}" type="datetime1">
              <a:rPr lang="en-US" smtClean="0"/>
              <a:pPr/>
              <a:t>10/25/2015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B2C841-449F-4040-A870-B073D3DB043F}" type="slidenum">
              <a:rPr lang="en-US" smtClean="0"/>
              <a:pPr/>
              <a:t>‹#›</a:t>
            </a:fld>
            <a:endParaRPr lang="en-US"/>
          </a:p>
        </p:txBody>
      </p:sp>
    </p:spTree>
    <p:extLst>
      <p:ext uri="{BB962C8B-B14F-4D97-AF65-F5344CB8AC3E}">
        <p14:creationId xmlns:p14="http://schemas.microsoft.com/office/powerpoint/2010/main" val="1048744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3A0897-D6A1-4C5B-ACB4-34EB53D19A8C}" type="datetime1">
              <a:rPr lang="en-US" smtClean="0"/>
              <a:pPr/>
              <a:t>10/25/2015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B2C841-449F-4040-A870-B073D3DB043F}" type="slidenum">
              <a:rPr lang="en-US" smtClean="0"/>
              <a:pPr/>
              <a:t>‹#›</a:t>
            </a:fld>
            <a:endParaRPr lang="en-US"/>
          </a:p>
        </p:txBody>
      </p:sp>
    </p:spTree>
    <p:extLst>
      <p:ext uri="{BB962C8B-B14F-4D97-AF65-F5344CB8AC3E}">
        <p14:creationId xmlns:p14="http://schemas.microsoft.com/office/powerpoint/2010/main" val="934139889"/>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3.gif"/></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4.gif"/></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2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gif"/><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3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5.emf"/><Relationship Id="rId4" Type="http://schemas.openxmlformats.org/officeDocument/2006/relationships/image" Target="../media/image44.emf"/></Relationships>
</file>

<file path=ppt/slides/_rels/slide3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image" Target="cid:image001.png@01D0032D.2D200830"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google.com/url?url=http://www.logtagrecorders.com/&amp;rct=j&amp;frm=1&amp;q=&amp;esrc=s&amp;sa=U&amp;ei=JJRrVKqFFoqkNsusgsgH&amp;ved=0CBYQ9QEwAA&amp;sig2=SiCh6E7FpmpVQK9A5k3GTw&amp;usg=AFQjCNEUqyBqIhrAj8Ab6tegD3jQy-4NgA"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14.gif"/><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57.emf"/></Relationships>
</file>

<file path=ppt/slides/_rels/slide4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62.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gif"/><Relationship Id="rId4" Type="http://schemas.openxmlformats.org/officeDocument/2006/relationships/image" Target="../media/image59.emf"/></Relationships>
</file>

<file path=ppt/slides/_rels/slide46.xml.rels><?xml version="1.0" encoding="UTF-8" standalone="yes"?>
<Relationships xmlns="http://schemas.openxmlformats.org/package/2006/relationships"><Relationship Id="rId3" Type="http://schemas.openxmlformats.org/officeDocument/2006/relationships/hyperlink" Target="http://www.thermoworks.com/images/product/logger/logtag_hand_z_a.jpg"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emf"/><Relationship Id="rId4" Type="http://schemas.openxmlformats.org/officeDocument/2006/relationships/image" Target="../media/image64.emf"/></Relationships>
</file>

<file path=ppt/slides/_rels/slide4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7.emf"/></Relationships>
</file>

<file path=ppt/slides/_rels/slide4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69.emf"/><Relationship Id="rId4" Type="http://schemas.openxmlformats.org/officeDocument/2006/relationships/image" Target="../media/image68.emf"/></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71.emf"/><Relationship Id="rId4" Type="http://schemas.openxmlformats.org/officeDocument/2006/relationships/image" Target="../media/image70.emf"/></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4.emf"/></Relationships>
</file>

<file path=ppt/slides/_rels/slide54.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emf"/></Relationships>
</file>

<file path=ppt/slides/_rels/slide5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80.emf"/></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81.emf"/></Relationships>
</file>

<file path=ppt/slides/_rels/slide61.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6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83.emf"/></Relationships>
</file>

<file path=ppt/slides/_rels/slide63.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6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85.emf"/></Relationships>
</file>

<file path=ppt/slides/_rels/slide6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86.emf"/></Relationships>
</file>

<file path=ppt/slides/_rels/slide6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87.emf"/></Relationships>
</file>

<file path=ppt/slides/_rels/slide6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89.emf"/><Relationship Id="rId4" Type="http://schemas.openxmlformats.org/officeDocument/2006/relationships/image" Target="../media/image88.png"/></Relationships>
</file>

<file path=ppt/slides/_rels/slide68.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91.emf"/></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7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92.emf"/></Relationships>
</file>

<file path=ppt/slides/_rels/slide7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1143000"/>
          </a:xfrm>
        </p:spPr>
        <p:txBody>
          <a:bodyPr>
            <a:normAutofit/>
          </a:bodyPr>
          <a:lstStyle/>
          <a:p>
            <a:r>
              <a:rPr lang="es-ES_tradnl" sz="3600" dirty="0" smtClean="0">
                <a:solidFill>
                  <a:srgbClr val="FFFF00"/>
                </a:solidFill>
                <a:latin typeface="Arial Black" panose="020B0A04020102020204" pitchFamily="34" charset="0"/>
              </a:rPr>
              <a:t>Entrenamiento en el </a:t>
            </a:r>
            <a:r>
              <a:rPr lang="es-ES_tradnl" sz="3600" dirty="0" err="1" smtClean="0">
                <a:solidFill>
                  <a:srgbClr val="FFFF00"/>
                </a:solidFill>
                <a:latin typeface="Arial Black" panose="020B0A04020102020204" pitchFamily="34" charset="0"/>
              </a:rPr>
              <a:t>LogTag</a:t>
            </a:r>
            <a:endParaRPr lang="es-ES_tradnl" sz="3600" dirty="0">
              <a:solidFill>
                <a:srgbClr val="FFFF00"/>
              </a:solidFill>
              <a:latin typeface="Arial Black" panose="020B0A040201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5562600"/>
            <a:ext cx="927100" cy="1054060"/>
          </a:xfrm>
          <a:prstGeom prst="rect">
            <a:avLst/>
          </a:prstGeom>
        </p:spPr>
      </p:pic>
      <p:sp>
        <p:nvSpPr>
          <p:cNvPr id="5" name="TextBox 4"/>
          <p:cNvSpPr txBox="1"/>
          <p:nvPr/>
        </p:nvSpPr>
        <p:spPr>
          <a:xfrm>
            <a:off x="6781800" y="6089630"/>
            <a:ext cx="1905000" cy="369332"/>
          </a:xfrm>
          <a:prstGeom prst="rect">
            <a:avLst/>
          </a:prstGeom>
          <a:noFill/>
        </p:spPr>
        <p:txBody>
          <a:bodyPr wrap="square" rtlCol="0">
            <a:spAutoFit/>
          </a:bodyPr>
          <a:lstStyle/>
          <a:p>
            <a:r>
              <a:rPr lang="en-US" b="1" dirty="0" err="1" smtClean="0">
                <a:latin typeface="Arial" panose="020B0604020202020204" pitchFamily="34" charset="0"/>
                <a:cs typeface="Arial" panose="020B0604020202020204" pitchFamily="34" charset="0"/>
              </a:rPr>
              <a:t>Enero</a:t>
            </a:r>
            <a:r>
              <a:rPr lang="en-US" b="1" dirty="0" smtClean="0">
                <a:latin typeface="Arial" panose="020B0604020202020204" pitchFamily="34" charset="0"/>
                <a:cs typeface="Arial" panose="020B0604020202020204" pitchFamily="34" charset="0"/>
              </a:rPr>
              <a:t> 2015</a:t>
            </a:r>
            <a:endParaRPr lang="en-US" b="1" dirty="0">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DBB2C841-449F-4040-A870-B073D3DB043F}" type="slidenum">
              <a:rPr lang="en-US" smtClean="0"/>
              <a:pPr/>
              <a:t>1</a:t>
            </a:fld>
            <a:endParaRPr lang="en-US"/>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666775"/>
            <a:ext cx="3962400" cy="3962400"/>
          </a:xfrm>
          <a:prstGeom prst="rect">
            <a:avLst/>
          </a:prstGeom>
          <a:noFill/>
          <a:ln w="3810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214328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a:bodyPr>
          <a:lstStyle/>
          <a:p>
            <a:pPr>
              <a:buBlip>
                <a:blip r:embed="rId3"/>
              </a:buBlip>
            </a:pPr>
            <a:r>
              <a:rPr lang="es-ES_tradnl" sz="2400" b="1" dirty="0" smtClean="0">
                <a:latin typeface="Arial" panose="020B0604020202020204" pitchFamily="34" charset="0"/>
                <a:cs typeface="Arial" panose="020B0604020202020204" pitchFamily="34" charset="0"/>
              </a:rPr>
              <a:t>Seleccione </a:t>
            </a:r>
            <a:r>
              <a:rPr lang="es-ES_tradnl" sz="2400" b="1" dirty="0" smtClean="0">
                <a:solidFill>
                  <a:srgbClr val="FFFF00"/>
                </a:solidFill>
                <a:latin typeface="Arial" panose="020B0604020202020204" pitchFamily="34" charset="0"/>
                <a:cs typeface="Arial" panose="020B0604020202020204" pitchFamily="34" charset="0"/>
              </a:rPr>
              <a:t>“I </a:t>
            </a:r>
            <a:r>
              <a:rPr lang="es-ES_tradnl" sz="2400" b="1" dirty="0" err="1" smtClean="0">
                <a:solidFill>
                  <a:srgbClr val="FFFF00"/>
                </a:solidFill>
                <a:latin typeface="Arial" panose="020B0604020202020204" pitchFamily="34" charset="0"/>
                <a:cs typeface="Arial" panose="020B0604020202020204" pitchFamily="34" charset="0"/>
              </a:rPr>
              <a:t>accept</a:t>
            </a:r>
            <a:r>
              <a:rPr lang="es-ES_tradnl" sz="2400" b="1" dirty="0" smtClean="0">
                <a:solidFill>
                  <a:srgbClr val="FFFF00"/>
                </a:solidFill>
                <a:latin typeface="Arial" panose="020B0604020202020204" pitchFamily="34" charset="0"/>
                <a:cs typeface="Arial" panose="020B0604020202020204" pitchFamily="34" charset="0"/>
              </a:rPr>
              <a:t> </a:t>
            </a:r>
            <a:r>
              <a:rPr lang="es-ES_tradnl" sz="2400" b="1" dirty="0" err="1" smtClean="0">
                <a:solidFill>
                  <a:srgbClr val="FFFF00"/>
                </a:solidFill>
                <a:latin typeface="Arial" panose="020B0604020202020204" pitchFamily="34" charset="0"/>
                <a:cs typeface="Arial" panose="020B0604020202020204" pitchFamily="34" charset="0"/>
              </a:rPr>
              <a:t>the</a:t>
            </a:r>
            <a:r>
              <a:rPr lang="es-ES_tradnl" sz="2400" b="1" dirty="0" smtClean="0">
                <a:solidFill>
                  <a:srgbClr val="FFFF00"/>
                </a:solidFill>
                <a:latin typeface="Arial" panose="020B0604020202020204" pitchFamily="34" charset="0"/>
                <a:cs typeface="Arial" panose="020B0604020202020204" pitchFamily="34" charset="0"/>
              </a:rPr>
              <a:t> </a:t>
            </a:r>
            <a:r>
              <a:rPr lang="es-ES_tradnl" sz="2400" b="1" dirty="0" err="1" smtClean="0">
                <a:solidFill>
                  <a:srgbClr val="FFFF00"/>
                </a:solidFill>
                <a:latin typeface="Arial" panose="020B0604020202020204" pitchFamily="34" charset="0"/>
                <a:cs typeface="Arial" panose="020B0604020202020204" pitchFamily="34" charset="0"/>
              </a:rPr>
              <a:t>terms</a:t>
            </a:r>
            <a:r>
              <a:rPr lang="es-ES_tradnl" sz="2400" b="1" dirty="0" smtClean="0">
                <a:solidFill>
                  <a:srgbClr val="FFFF00"/>
                </a:solidFill>
                <a:latin typeface="Arial" panose="020B0604020202020204" pitchFamily="34" charset="0"/>
                <a:cs typeface="Arial" panose="020B0604020202020204" pitchFamily="34" charset="0"/>
              </a:rPr>
              <a:t> in </a:t>
            </a:r>
            <a:r>
              <a:rPr lang="es-ES_tradnl" sz="2400" b="1" dirty="0" err="1" smtClean="0">
                <a:solidFill>
                  <a:srgbClr val="FFFF00"/>
                </a:solidFill>
                <a:latin typeface="Arial" panose="020B0604020202020204" pitchFamily="34" charset="0"/>
                <a:cs typeface="Arial" panose="020B0604020202020204" pitchFamily="34" charset="0"/>
              </a:rPr>
              <a:t>the</a:t>
            </a:r>
            <a:r>
              <a:rPr lang="es-ES_tradnl" sz="2400" b="1" dirty="0" smtClean="0">
                <a:solidFill>
                  <a:srgbClr val="FFFF00"/>
                </a:solidFill>
                <a:latin typeface="Arial" panose="020B0604020202020204" pitchFamily="34" charset="0"/>
                <a:cs typeface="Arial" panose="020B0604020202020204" pitchFamily="34" charset="0"/>
              </a:rPr>
              <a:t> </a:t>
            </a:r>
            <a:r>
              <a:rPr lang="es-ES_tradnl" sz="2400" b="1" dirty="0" err="1" smtClean="0">
                <a:solidFill>
                  <a:srgbClr val="FFFF00"/>
                </a:solidFill>
                <a:latin typeface="Arial" panose="020B0604020202020204" pitchFamily="34" charset="0"/>
                <a:cs typeface="Arial" panose="020B0604020202020204" pitchFamily="34" charset="0"/>
              </a:rPr>
              <a:t>license</a:t>
            </a:r>
            <a:r>
              <a:rPr lang="es-ES_tradnl" sz="2400" b="1" dirty="0" smtClean="0">
                <a:solidFill>
                  <a:srgbClr val="FFFF00"/>
                </a:solidFill>
                <a:latin typeface="Arial" panose="020B0604020202020204" pitchFamily="34" charset="0"/>
                <a:cs typeface="Arial" panose="020B0604020202020204" pitchFamily="34" charset="0"/>
              </a:rPr>
              <a:t> </a:t>
            </a:r>
            <a:r>
              <a:rPr lang="es-ES_tradnl" sz="2400" b="1" dirty="0" err="1" smtClean="0">
                <a:solidFill>
                  <a:srgbClr val="FFFF00"/>
                </a:solidFill>
                <a:latin typeface="Arial" panose="020B0604020202020204" pitchFamily="34" charset="0"/>
                <a:cs typeface="Arial" panose="020B0604020202020204" pitchFamily="34" charset="0"/>
              </a:rPr>
              <a:t>agreement</a:t>
            </a:r>
            <a:r>
              <a:rPr lang="es-ES_tradnl" sz="2400" b="1" dirty="0" smtClean="0">
                <a:solidFill>
                  <a:srgbClr val="FFFF00"/>
                </a:solidFill>
                <a:latin typeface="Arial" panose="020B0604020202020204" pitchFamily="34" charset="0"/>
                <a:cs typeface="Arial" panose="020B0604020202020204" pitchFamily="34" charset="0"/>
              </a:rPr>
              <a:t>”</a:t>
            </a:r>
            <a:r>
              <a:rPr lang="es-ES_tradnl" sz="2400" b="1" dirty="0" smtClean="0">
                <a:latin typeface="Arial" panose="020B0604020202020204" pitchFamily="34" charset="0"/>
                <a:cs typeface="Arial" panose="020B0604020202020204" pitchFamily="34" charset="0"/>
              </a:rPr>
              <a:t>. Haga clic sobre </a:t>
            </a:r>
            <a:r>
              <a:rPr lang="es-ES_tradnl" sz="2400" b="1" dirty="0" smtClean="0">
                <a:solidFill>
                  <a:srgbClr val="FFFF00"/>
                </a:solidFill>
                <a:latin typeface="Arial" panose="020B0604020202020204" pitchFamily="34" charset="0"/>
                <a:cs typeface="Arial" panose="020B0604020202020204" pitchFamily="34" charset="0"/>
              </a:rPr>
              <a:t>“NEXT” </a:t>
            </a:r>
            <a:r>
              <a:rPr lang="es-ES_tradnl" sz="2400" b="1" dirty="0" smtClean="0">
                <a:latin typeface="Arial" panose="020B0604020202020204" pitchFamily="34" charset="0"/>
                <a:cs typeface="Arial" panose="020B0604020202020204" pitchFamily="34" charset="0"/>
              </a:rPr>
              <a:t>para aceptar el contrato de licencia de usuario. </a:t>
            </a:r>
            <a:endParaRPr lang="es-ES_tradnl" sz="2400" dirty="0" smtClean="0"/>
          </a:p>
          <a:p>
            <a:endParaRPr lang="es-ES_tradnl" sz="2400" dirty="0" smtClean="0"/>
          </a:p>
          <a:p>
            <a:endParaRPr lang="es-ES_tradnl" sz="2400" dirty="0" smtClean="0"/>
          </a:p>
          <a:p>
            <a:endParaRPr lang="es-ES_tradnl" sz="2400" dirty="0" smtClean="0"/>
          </a:p>
          <a:p>
            <a:endParaRPr lang="es-ES_tradnl" sz="2400" dirty="0" smtClean="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828800"/>
            <a:ext cx="5105400" cy="4628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DBB2C841-449F-4040-A870-B073D3DB043F}" type="slidenum">
              <a:rPr lang="en-US" smtClean="0"/>
              <a:pPr/>
              <a:t>10</a:t>
            </a:fld>
            <a:endParaRPr lang="en-US"/>
          </a:p>
        </p:txBody>
      </p:sp>
      <p:pic>
        <p:nvPicPr>
          <p:cNvPr id="6" name="Picture 2" descr="C:\Program Files\Microsoft Office\MEDIA\OFFICE14\Bullets\BD21298_.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799" y="4683125"/>
            <a:ext cx="803275" cy="4222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Program Files\Microsoft Office\MEDIA\OFFICE14\Bullets\BD21298_.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948777">
            <a:off x="4955991" y="5472479"/>
            <a:ext cx="803275" cy="42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1333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172200"/>
          </a:xfrm>
        </p:spPr>
        <p:txBody>
          <a:bodyPr>
            <a:normAutofit/>
          </a:bodyPr>
          <a:lstStyle/>
          <a:p>
            <a:pPr>
              <a:buBlip>
                <a:blip r:embed="rId3"/>
              </a:buBlip>
            </a:pPr>
            <a:endParaRPr lang="en-US" sz="2800" b="1" dirty="0">
              <a:solidFill>
                <a:srgbClr val="FFFF00"/>
              </a:solidFill>
              <a:latin typeface="Arial" panose="020B0604020202020204" pitchFamily="34" charset="0"/>
              <a:cs typeface="Arial" panose="020B0604020202020204" pitchFamily="34" charset="0"/>
            </a:endParaRPr>
          </a:p>
          <a:p>
            <a:pPr marL="0" indent="0">
              <a:buNone/>
            </a:pPr>
            <a:endParaRPr lang="en-US" sz="2800" b="1" dirty="0" smtClean="0">
              <a:solidFill>
                <a:srgbClr val="FFFF00"/>
              </a:solidFill>
              <a:latin typeface="Arial" panose="020B0604020202020204" pitchFamily="34" charset="0"/>
              <a:cs typeface="Arial" panose="020B0604020202020204" pitchFamily="34" charset="0"/>
            </a:endParaRPr>
          </a:p>
          <a:p>
            <a:pPr>
              <a:buBlip>
                <a:blip r:embed="rId3"/>
              </a:buBlip>
            </a:pPr>
            <a:endParaRPr lang="en-US" sz="2800" b="1" dirty="0">
              <a:solidFill>
                <a:srgbClr val="FFFF00"/>
              </a:solidFill>
              <a:latin typeface="Arial" panose="020B0604020202020204" pitchFamily="34" charset="0"/>
              <a:cs typeface="Arial" panose="020B0604020202020204" pitchFamily="34" charset="0"/>
            </a:endParaRPr>
          </a:p>
          <a:p>
            <a:pPr>
              <a:buBlip>
                <a:blip r:embed="rId3"/>
              </a:buBlip>
            </a:pPr>
            <a:endParaRPr lang="en-US" sz="2800" b="1" dirty="0" smtClean="0">
              <a:solidFill>
                <a:srgbClr val="FFFF00"/>
              </a:solidFill>
              <a:latin typeface="Arial" panose="020B0604020202020204" pitchFamily="34" charset="0"/>
              <a:cs typeface="Arial" panose="020B0604020202020204" pitchFamily="34" charset="0"/>
            </a:endParaRPr>
          </a:p>
          <a:p>
            <a:pPr>
              <a:buBlip>
                <a:blip r:embed="rId3"/>
              </a:buBlip>
            </a:pPr>
            <a:endParaRPr lang="en-US" sz="2800" b="1" dirty="0">
              <a:solidFill>
                <a:srgbClr val="FFFF00"/>
              </a:solidFill>
              <a:latin typeface="Arial" panose="020B0604020202020204" pitchFamily="34" charset="0"/>
              <a:cs typeface="Arial" panose="020B0604020202020204" pitchFamily="34" charset="0"/>
            </a:endParaRPr>
          </a:p>
          <a:p>
            <a:pPr>
              <a:buBlip>
                <a:blip r:embed="rId3"/>
              </a:buBlip>
            </a:pPr>
            <a:endParaRPr lang="en-US" sz="2800" b="1" dirty="0" smtClean="0">
              <a:solidFill>
                <a:srgbClr val="FFFF00"/>
              </a:solidFill>
              <a:latin typeface="Arial" panose="020B0604020202020204" pitchFamily="34" charset="0"/>
              <a:cs typeface="Arial" panose="020B0604020202020204" pitchFamily="34" charset="0"/>
            </a:endParaRPr>
          </a:p>
          <a:p>
            <a:pPr>
              <a:buBlip>
                <a:blip r:embed="rId3"/>
              </a:buBlip>
            </a:pPr>
            <a:endParaRPr lang="en-US" sz="2800" b="1" dirty="0" smtClean="0">
              <a:solidFill>
                <a:srgbClr val="FFFF00"/>
              </a:solidFill>
              <a:latin typeface="Arial" panose="020B0604020202020204" pitchFamily="34" charset="0"/>
              <a:cs typeface="Arial" panose="020B0604020202020204" pitchFamily="34" charset="0"/>
            </a:endParaRPr>
          </a:p>
          <a:p>
            <a:pPr>
              <a:buBlip>
                <a:blip r:embed="rId3"/>
              </a:buBlip>
            </a:pPr>
            <a:endParaRPr lang="en-US" sz="2800" b="1" dirty="0">
              <a:solidFill>
                <a:srgbClr val="FFFF00"/>
              </a:solidFill>
              <a:latin typeface="Arial" panose="020B0604020202020204" pitchFamily="34" charset="0"/>
              <a:cs typeface="Arial" panose="020B0604020202020204" pitchFamily="34" charset="0"/>
            </a:endParaRPr>
          </a:p>
          <a:p>
            <a:pPr>
              <a:buBlip>
                <a:blip r:embed="rId3"/>
              </a:buBlip>
            </a:pPr>
            <a:endParaRPr lang="en-US" sz="2800" b="1" dirty="0" smtClean="0">
              <a:latin typeface="Arial" panose="020B0604020202020204" pitchFamily="34" charset="0"/>
              <a:cs typeface="Arial" panose="020B0604020202020204" pitchFamily="34" charset="0"/>
            </a:endParaRPr>
          </a:p>
          <a:p>
            <a:pPr>
              <a:buBlip>
                <a:blip r:embed="rId3"/>
              </a:buBlip>
            </a:pPr>
            <a:endParaRPr lang="en-US" sz="2800" b="1" dirty="0">
              <a:latin typeface="Arial" panose="020B0604020202020204" pitchFamily="34" charset="0"/>
              <a:cs typeface="Arial" panose="020B0604020202020204" pitchFamily="34" charset="0"/>
            </a:endParaRPr>
          </a:p>
          <a:p>
            <a:pPr>
              <a:buBlip>
                <a:blip r:embed="rId3"/>
              </a:buBlip>
            </a:pPr>
            <a:endParaRPr lang="en-US" sz="2800" b="1" dirty="0" smtClean="0">
              <a:latin typeface="Arial" panose="020B0604020202020204" pitchFamily="34" charset="0"/>
              <a:cs typeface="Arial" panose="020B0604020202020204" pitchFamily="34" charset="0"/>
            </a:endParaRPr>
          </a:p>
          <a:p>
            <a:pPr marL="0" indent="0">
              <a:buNone/>
            </a:pPr>
            <a:endParaRPr lang="en-US" sz="2800" b="1" dirty="0">
              <a:solidFill>
                <a:srgbClr val="FFFF00"/>
              </a:solidFill>
              <a:latin typeface="Arial" panose="020B0604020202020204" pitchFamily="34" charset="0"/>
              <a:cs typeface="Arial" panose="020B0604020202020204" pitchFamily="34" charset="0"/>
            </a:endParaRPr>
          </a:p>
          <a:p>
            <a:pPr>
              <a:buBlip>
                <a:blip r:embed="rId3"/>
              </a:buBlip>
            </a:pPr>
            <a:endParaRPr lang="en-US" sz="2800" b="1" dirty="0">
              <a:solidFill>
                <a:srgbClr val="FFFF00"/>
              </a:solidFill>
              <a:latin typeface="Arial" panose="020B0604020202020204" pitchFamily="34" charset="0"/>
              <a:cs typeface="Arial" panose="020B0604020202020204" pitchFamily="34" charset="0"/>
            </a:endParaRPr>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524000"/>
            <a:ext cx="6280885" cy="5093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DBB2C841-449F-4040-A870-B073D3DB043F}" type="slidenum">
              <a:rPr lang="en-US" smtClean="0"/>
              <a:pPr/>
              <a:t>11</a:t>
            </a:fld>
            <a:endParaRPr lang="en-US"/>
          </a:p>
        </p:txBody>
      </p:sp>
      <p:sp>
        <p:nvSpPr>
          <p:cNvPr id="6" name="TextBox 5"/>
          <p:cNvSpPr txBox="1"/>
          <p:nvPr/>
        </p:nvSpPr>
        <p:spPr>
          <a:xfrm>
            <a:off x="228600" y="304800"/>
            <a:ext cx="8229600" cy="1200328"/>
          </a:xfrm>
          <a:prstGeom prst="rect">
            <a:avLst/>
          </a:prstGeom>
          <a:noFill/>
        </p:spPr>
        <p:txBody>
          <a:bodyPr wrap="square" rtlCol="0">
            <a:spAutoFit/>
          </a:bodyPr>
          <a:lstStyle/>
          <a:p>
            <a:pPr marL="342900" indent="-342900">
              <a:buBlip>
                <a:blip r:embed="rId3"/>
              </a:buBlip>
            </a:pPr>
            <a:r>
              <a:rPr lang="es-ES_tradnl" sz="2400" b="1" dirty="0" smtClean="0">
                <a:latin typeface="Arial" panose="020B0604020202020204" pitchFamily="34" charset="0"/>
                <a:cs typeface="Arial" panose="020B0604020202020204" pitchFamily="34" charset="0"/>
              </a:rPr>
              <a:t>Acepte  la carpeta que se muestre o haga clic sobre </a:t>
            </a:r>
            <a:r>
              <a:rPr lang="es-ES_tradnl" sz="2400" b="1" dirty="0">
                <a:solidFill>
                  <a:srgbClr val="FFFF00"/>
                </a:solidFill>
                <a:latin typeface="Arial" panose="020B0604020202020204" pitchFamily="34" charset="0"/>
                <a:cs typeface="Arial" panose="020B0604020202020204" pitchFamily="34" charset="0"/>
              </a:rPr>
              <a:t>“</a:t>
            </a:r>
            <a:r>
              <a:rPr lang="es-ES_tradnl" sz="2400" b="1" dirty="0" smtClean="0">
                <a:solidFill>
                  <a:srgbClr val="FFFF00"/>
                </a:solidFill>
                <a:latin typeface="Arial" panose="020B0604020202020204" pitchFamily="34" charset="0"/>
                <a:cs typeface="Arial" panose="020B0604020202020204" pitchFamily="34" charset="0"/>
              </a:rPr>
              <a:t>BROWSE” </a:t>
            </a:r>
            <a:r>
              <a:rPr lang="es-ES_tradnl" sz="2400" b="1" dirty="0" smtClean="0">
                <a:latin typeface="Arial" panose="020B0604020202020204" pitchFamily="34" charset="0"/>
                <a:cs typeface="Arial" panose="020B0604020202020204" pitchFamily="34" charset="0"/>
              </a:rPr>
              <a:t>para seleccionar otra carpeta. Luego haga clic sobre “</a:t>
            </a:r>
            <a:r>
              <a:rPr lang="es-ES_tradnl" sz="2400" b="1" dirty="0" err="1" smtClean="0">
                <a:latin typeface="Arial" panose="020B0604020202020204" pitchFamily="34" charset="0"/>
                <a:cs typeface="Arial" panose="020B0604020202020204" pitchFamily="34" charset="0"/>
              </a:rPr>
              <a:t>Next</a:t>
            </a:r>
            <a:r>
              <a:rPr lang="es-ES_tradnl" sz="2400" b="1" dirty="0" smtClean="0">
                <a:latin typeface="Arial" panose="020B0604020202020204" pitchFamily="34" charset="0"/>
                <a:cs typeface="Arial" panose="020B0604020202020204" pitchFamily="34" charset="0"/>
              </a:rPr>
              <a:t>”.</a:t>
            </a:r>
            <a:endParaRPr lang="es-ES_tradnl" sz="2400" b="1" dirty="0">
              <a:latin typeface="Arial" panose="020B0604020202020204" pitchFamily="34" charset="0"/>
              <a:cs typeface="Arial" panose="020B0604020202020204" pitchFamily="34" charset="0"/>
            </a:endParaRPr>
          </a:p>
        </p:txBody>
      </p:sp>
      <p:pic>
        <p:nvPicPr>
          <p:cNvPr id="2050" name="Picture 2" descr="C:\Program Files\Microsoft Office\MEDIA\OFFICE14\Bullets\BD21298_.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596002">
            <a:off x="5195866" y="5550032"/>
            <a:ext cx="767643" cy="34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857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BB2C841-449F-4040-A870-B073D3DB043F}" type="slidenum">
              <a:rPr lang="en-US" smtClean="0"/>
              <a:pPr/>
              <a:t>12</a:t>
            </a:fld>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447800"/>
            <a:ext cx="6058301"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33400" y="457200"/>
            <a:ext cx="7924800" cy="830997"/>
          </a:xfrm>
          <a:prstGeom prst="rect">
            <a:avLst/>
          </a:prstGeom>
          <a:noFill/>
        </p:spPr>
        <p:txBody>
          <a:bodyPr wrap="square" rtlCol="0">
            <a:spAutoFit/>
          </a:bodyPr>
          <a:lstStyle/>
          <a:p>
            <a:r>
              <a:rPr lang="es-ES_tradnl" sz="2400" b="1" dirty="0" smtClean="0">
                <a:latin typeface="Arial" panose="020B0604020202020204" pitchFamily="34" charset="0"/>
                <a:cs typeface="Arial" panose="020B0604020202020204" pitchFamily="34" charset="0"/>
              </a:rPr>
              <a:t>Haga clic sobre </a:t>
            </a:r>
            <a:r>
              <a:rPr lang="es-ES_tradnl" sz="2400" b="1" dirty="0" smtClean="0">
                <a:solidFill>
                  <a:srgbClr val="FFFF00"/>
                </a:solidFill>
                <a:latin typeface="Arial" panose="020B0604020202020204" pitchFamily="34" charset="0"/>
                <a:cs typeface="Arial" panose="020B0604020202020204" pitchFamily="34" charset="0"/>
              </a:rPr>
              <a:t>“INSTALL” </a:t>
            </a:r>
            <a:r>
              <a:rPr lang="es-ES_tradnl" sz="2400" b="1" dirty="0" smtClean="0">
                <a:latin typeface="Arial" panose="020B0604020202020204" pitchFamily="34" charset="0"/>
                <a:cs typeface="Arial" panose="020B0604020202020204" pitchFamily="34" charset="0"/>
              </a:rPr>
              <a:t>para comenzar la instalación del </a:t>
            </a:r>
            <a:r>
              <a:rPr lang="es-ES_tradnl" sz="2400" b="1" dirty="0" err="1" smtClean="0">
                <a:latin typeface="Arial" panose="020B0604020202020204" pitchFamily="34" charset="0"/>
                <a:cs typeface="Arial" panose="020B0604020202020204" pitchFamily="34" charset="0"/>
              </a:rPr>
              <a:t>LogTag</a:t>
            </a:r>
            <a:r>
              <a:rPr lang="es-ES_tradnl" sz="2400" b="1" dirty="0" smtClean="0">
                <a:latin typeface="Arial" panose="020B0604020202020204" pitchFamily="34" charset="0"/>
                <a:cs typeface="Arial" panose="020B0604020202020204" pitchFamily="34" charset="0"/>
              </a:rPr>
              <a:t> </a:t>
            </a:r>
            <a:r>
              <a:rPr lang="es-ES_tradnl" sz="2400" b="1" dirty="0" err="1" smtClean="0">
                <a:latin typeface="Arial" panose="020B0604020202020204" pitchFamily="34" charset="0"/>
                <a:cs typeface="Arial" panose="020B0604020202020204" pitchFamily="34" charset="0"/>
              </a:rPr>
              <a:t>Analyzer</a:t>
            </a:r>
            <a:endParaRPr lang="es-ES_tradnl" sz="2400" b="1" dirty="0">
              <a:latin typeface="Arial" panose="020B0604020202020204" pitchFamily="34" charset="0"/>
              <a:cs typeface="Arial" panose="020B0604020202020204" pitchFamily="34" charset="0"/>
            </a:endParaRPr>
          </a:p>
        </p:txBody>
      </p:sp>
      <p:pic>
        <p:nvPicPr>
          <p:cNvPr id="3074" name="Picture 2" descr="C:\Program Files\Microsoft Office\MEDIA\OFFICE14\Bullets\BD21298_.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2388">
            <a:off x="3943591" y="4931232"/>
            <a:ext cx="1124151" cy="38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8146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447800"/>
            <a:ext cx="6248400" cy="487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DBB2C841-449F-4040-A870-B073D3DB043F}" type="slidenum">
              <a:rPr lang="en-US" smtClean="0"/>
              <a:pPr/>
              <a:t>13</a:t>
            </a:fld>
            <a:endParaRPr lang="en-US"/>
          </a:p>
        </p:txBody>
      </p:sp>
      <p:sp>
        <p:nvSpPr>
          <p:cNvPr id="6" name="TextBox 5"/>
          <p:cNvSpPr txBox="1"/>
          <p:nvPr/>
        </p:nvSpPr>
        <p:spPr>
          <a:xfrm>
            <a:off x="762000" y="457200"/>
            <a:ext cx="7239000" cy="830997"/>
          </a:xfrm>
          <a:prstGeom prst="rect">
            <a:avLst/>
          </a:prstGeom>
          <a:noFill/>
        </p:spPr>
        <p:txBody>
          <a:bodyPr wrap="square" rtlCol="0">
            <a:spAutoFit/>
          </a:bodyPr>
          <a:lstStyle/>
          <a:p>
            <a:pPr marL="342900" indent="-342900">
              <a:buBlip>
                <a:blip r:embed="rId4"/>
              </a:buBlip>
            </a:pPr>
            <a:r>
              <a:rPr lang="es-ES_tradnl" sz="2400" b="1" dirty="0" smtClean="0">
                <a:latin typeface="Arial" panose="020B0604020202020204" pitchFamily="34" charset="0"/>
                <a:cs typeface="Arial" panose="020B0604020202020204" pitchFamily="34" charset="0"/>
              </a:rPr>
              <a:t>El progreso del proceso de instalación se indica mediante una barra verde </a:t>
            </a:r>
            <a:endParaRPr lang="es-ES_tradnl" sz="2400" b="1" dirty="0">
              <a:latin typeface="Arial" panose="020B0604020202020204" pitchFamily="34" charset="0"/>
              <a:cs typeface="Arial" panose="020B0604020202020204" pitchFamily="34" charset="0"/>
            </a:endParaRPr>
          </a:p>
        </p:txBody>
      </p:sp>
      <p:pic>
        <p:nvPicPr>
          <p:cNvPr id="5122" name="Picture 2" descr="C:\Program Files\Microsoft Office\MEDIA\OFFICE14\Bullets\BD21298_.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044844">
            <a:off x="2769039" y="4021380"/>
            <a:ext cx="609600" cy="361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7580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143000"/>
            <a:ext cx="702628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DBB2C841-449F-4040-A870-B073D3DB043F}" type="slidenum">
              <a:rPr lang="en-US" smtClean="0"/>
              <a:pPr/>
              <a:t>14</a:t>
            </a:fld>
            <a:endParaRPr lang="en-US"/>
          </a:p>
        </p:txBody>
      </p:sp>
      <p:sp>
        <p:nvSpPr>
          <p:cNvPr id="6" name="TextBox 5"/>
          <p:cNvSpPr txBox="1"/>
          <p:nvPr/>
        </p:nvSpPr>
        <p:spPr>
          <a:xfrm>
            <a:off x="457200" y="381000"/>
            <a:ext cx="8153400" cy="461665"/>
          </a:xfrm>
          <a:prstGeom prst="rect">
            <a:avLst/>
          </a:prstGeom>
          <a:noFill/>
        </p:spPr>
        <p:txBody>
          <a:bodyPr wrap="square" rtlCol="0">
            <a:spAutoFit/>
          </a:bodyPr>
          <a:lstStyle/>
          <a:p>
            <a:r>
              <a:rPr lang="es-ES_tradnl" sz="2400" b="1" dirty="0" smtClean="0">
                <a:latin typeface="Arial" panose="020B0604020202020204" pitchFamily="34" charset="0"/>
                <a:cs typeface="Arial" panose="020B0604020202020204" pitchFamily="34" charset="0"/>
              </a:rPr>
              <a:t>Haga clic sobre </a:t>
            </a:r>
            <a:r>
              <a:rPr lang="es-ES_tradnl" sz="2400" b="1" dirty="0" smtClean="0">
                <a:solidFill>
                  <a:srgbClr val="FFFF00"/>
                </a:solidFill>
                <a:latin typeface="Arial" panose="020B0604020202020204" pitchFamily="34" charset="0"/>
                <a:cs typeface="Arial" panose="020B0604020202020204" pitchFamily="34" charset="0"/>
              </a:rPr>
              <a:t>“FINISH”</a:t>
            </a:r>
            <a:endParaRPr lang="es-ES_tradnl" sz="2400" b="1" dirty="0">
              <a:solidFill>
                <a:srgbClr val="FFFF00"/>
              </a:solidFill>
              <a:latin typeface="Arial" panose="020B0604020202020204" pitchFamily="34" charset="0"/>
              <a:cs typeface="Arial" panose="020B0604020202020204" pitchFamily="34" charset="0"/>
            </a:endParaRPr>
          </a:p>
        </p:txBody>
      </p:sp>
      <p:pic>
        <p:nvPicPr>
          <p:cNvPr id="4098" name="Picture 2" descr="C:\Program Files\Microsoft Office\MEDIA\OFFICE14\Bullets\BD21298_.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51216">
            <a:off x="4777624" y="5659324"/>
            <a:ext cx="727076" cy="42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483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s-ES_tradnl" sz="2400" b="1" dirty="0" smtClean="0">
                <a:latin typeface="Arial" panose="020B0604020202020204" pitchFamily="34" charset="0"/>
                <a:cs typeface="Arial" panose="020B0604020202020204" pitchFamily="34" charset="0"/>
              </a:rPr>
              <a:t>En el escritorio, busque el ícono del software del </a:t>
            </a:r>
            <a:r>
              <a:rPr lang="es-ES_tradnl" sz="2400" b="1" dirty="0" err="1" smtClean="0">
                <a:latin typeface="Arial" panose="020B0604020202020204" pitchFamily="34" charset="0"/>
                <a:cs typeface="Arial" panose="020B0604020202020204" pitchFamily="34" charset="0"/>
              </a:rPr>
              <a:t>LogTag</a:t>
            </a:r>
            <a:r>
              <a:rPr lang="es-ES_tradnl" sz="2400" b="1" dirty="0" smtClean="0">
                <a:latin typeface="Arial" panose="020B0604020202020204" pitchFamily="34" charset="0"/>
                <a:cs typeface="Arial" panose="020B0604020202020204" pitchFamily="34" charset="0"/>
              </a:rPr>
              <a:t> </a:t>
            </a:r>
            <a:r>
              <a:rPr lang="es-ES_tradnl" sz="2400" b="1" dirty="0" err="1" smtClean="0">
                <a:latin typeface="Arial" panose="020B0604020202020204" pitchFamily="34" charset="0"/>
                <a:cs typeface="Arial" panose="020B0604020202020204" pitchFamily="34" charset="0"/>
              </a:rPr>
              <a:t>Analyzer</a:t>
            </a:r>
            <a:r>
              <a:rPr lang="es-ES_tradnl" sz="2400" b="1" dirty="0" smtClean="0">
                <a:latin typeface="Arial" panose="020B0604020202020204" pitchFamily="34" charset="0"/>
                <a:cs typeface="Arial" panose="020B0604020202020204" pitchFamily="34" charset="0"/>
              </a:rPr>
              <a:t> recientemente instalado.  Si no encuentra el ícono en el escritorio, entonces busque en el menú </a:t>
            </a:r>
            <a:r>
              <a:rPr lang="es-ES_tradnl" sz="2400" b="1" dirty="0" smtClean="0">
                <a:solidFill>
                  <a:srgbClr val="FFFF00"/>
                </a:solidFill>
                <a:latin typeface="Arial" panose="020B0604020202020204" pitchFamily="34" charset="0"/>
                <a:cs typeface="Arial" panose="020B0604020202020204" pitchFamily="34" charset="0"/>
              </a:rPr>
              <a:t>“START”</a:t>
            </a:r>
            <a:endParaRPr lang="es-ES_tradnl" sz="2400" b="1"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DBB2C841-449F-4040-A870-B073D3DB043F}" type="slidenum">
              <a:rPr lang="en-US" smtClean="0"/>
              <a:pPr/>
              <a:t>15</a:t>
            </a:fld>
            <a:endParaRPr lang="en-US"/>
          </a:p>
        </p:txBody>
      </p:sp>
      <p:pic>
        <p:nvPicPr>
          <p:cNvPr id="1229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33600" y="1752600"/>
            <a:ext cx="3557186" cy="4842648"/>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99130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pPr>
              <a:spcAft>
                <a:spcPts val="1800"/>
              </a:spcAft>
              <a:buBlip>
                <a:blip r:embed="rId3"/>
              </a:buBlip>
            </a:pPr>
            <a:r>
              <a:rPr lang="es-ES_tradnl" sz="2400" b="1" dirty="0" smtClean="0">
                <a:latin typeface="Arial" panose="020B0604020202020204" pitchFamily="34" charset="0"/>
                <a:cs typeface="Arial" panose="020B0604020202020204" pitchFamily="34" charset="0"/>
              </a:rPr>
              <a:t>En el escritorio, busque el ícono del software del </a:t>
            </a:r>
            <a:r>
              <a:rPr lang="es-ES_tradnl" sz="2400" b="1" dirty="0" err="1" smtClean="0">
                <a:latin typeface="Arial" panose="020B0604020202020204" pitchFamily="34" charset="0"/>
                <a:cs typeface="Arial" panose="020B0604020202020204" pitchFamily="34" charset="0"/>
              </a:rPr>
              <a:t>LogTag</a:t>
            </a:r>
            <a:r>
              <a:rPr lang="es-ES_tradnl" sz="2400" b="1" dirty="0" smtClean="0">
                <a:latin typeface="Arial" panose="020B0604020202020204" pitchFamily="34" charset="0"/>
                <a:cs typeface="Arial" panose="020B0604020202020204" pitchFamily="34" charset="0"/>
              </a:rPr>
              <a:t> </a:t>
            </a:r>
            <a:r>
              <a:rPr lang="es-ES_tradnl" sz="2400" b="1" dirty="0" err="1" smtClean="0">
                <a:latin typeface="Arial" panose="020B0604020202020204" pitchFamily="34" charset="0"/>
                <a:cs typeface="Arial" panose="020B0604020202020204" pitchFamily="34" charset="0"/>
              </a:rPr>
              <a:t>Analyzer</a:t>
            </a:r>
            <a:r>
              <a:rPr lang="es-ES_tradnl" sz="2400" b="1" dirty="0" smtClean="0">
                <a:latin typeface="Arial" panose="020B0604020202020204" pitchFamily="34" charset="0"/>
                <a:cs typeface="Arial" panose="020B0604020202020204" pitchFamily="34" charset="0"/>
              </a:rPr>
              <a:t> recientemente instalado.  Si no encuentra el icono en el escritorio, entonces busque en el menú </a:t>
            </a:r>
            <a:r>
              <a:rPr lang="es-ES_tradnl" sz="2400" b="1" dirty="0" smtClean="0">
                <a:solidFill>
                  <a:srgbClr val="FFFF00"/>
                </a:solidFill>
                <a:latin typeface="Arial" panose="020B0604020202020204" pitchFamily="34" charset="0"/>
                <a:cs typeface="Arial" panose="020B0604020202020204" pitchFamily="34" charset="0"/>
              </a:rPr>
              <a:t>“START”</a:t>
            </a:r>
            <a:endParaRPr lang="es-ES_tradnl" sz="2400" b="1" dirty="0" smtClean="0">
              <a:latin typeface="Arial" panose="020B0604020202020204" pitchFamily="34" charset="0"/>
              <a:cs typeface="Arial" panose="020B0604020202020204" pitchFamily="34"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5373" y="304800"/>
            <a:ext cx="2743200" cy="685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64493" y="1981200"/>
            <a:ext cx="2010508"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DBB2C841-449F-4040-A870-B073D3DB043F}" type="slidenum">
              <a:rPr lang="en-US" smtClean="0"/>
              <a:pPr/>
              <a:t>16</a:t>
            </a:fld>
            <a:endParaRPr lang="en-US"/>
          </a:p>
        </p:txBody>
      </p:sp>
      <p:pic>
        <p:nvPicPr>
          <p:cNvPr id="717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0" y="2362200"/>
            <a:ext cx="5715000"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91985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2819400"/>
          </a:xfrm>
        </p:spPr>
        <p:txBody>
          <a:bodyPr>
            <a:normAutofit/>
          </a:bodyPr>
          <a:lstStyle/>
          <a:p>
            <a:r>
              <a:rPr lang="es-ES_tradnl" sz="4000" smtClean="0">
                <a:solidFill>
                  <a:srgbClr val="FFFF00"/>
                </a:solidFill>
                <a:latin typeface="Arial Black" panose="020B0A04020102020204" pitchFamily="34" charset="0"/>
              </a:rPr>
              <a:t>Configuración del LogTag</a:t>
            </a:r>
            <a:r>
              <a:rPr lang="es-ES_tradnl" sz="4000" b="1" smtClean="0">
                <a:latin typeface="Arial" panose="020B0604020202020204" pitchFamily="34" charset="0"/>
                <a:cs typeface="Arial" panose="020B0604020202020204" pitchFamily="34" charset="0"/>
              </a:rPr>
              <a:t/>
            </a:r>
            <a:br>
              <a:rPr lang="es-ES_tradnl" sz="4000" b="1" smtClean="0">
                <a:latin typeface="Arial" panose="020B0604020202020204" pitchFamily="34" charset="0"/>
                <a:cs typeface="Arial" panose="020B0604020202020204" pitchFamily="34" charset="0"/>
              </a:rPr>
            </a:br>
            <a:endParaRPr lang="es-ES_tradnl" sz="4000">
              <a:solidFill>
                <a:srgbClr val="FFFF00"/>
              </a:solidFill>
              <a:latin typeface="Arial Black" panose="020B0A04020102020204" pitchFamily="34" charset="0"/>
            </a:endParaRPr>
          </a:p>
        </p:txBody>
      </p:sp>
      <p:sp>
        <p:nvSpPr>
          <p:cNvPr id="5" name="Slide Number Placeholder 4"/>
          <p:cNvSpPr>
            <a:spLocks noGrp="1"/>
          </p:cNvSpPr>
          <p:nvPr>
            <p:ph type="sldNum" sz="quarter" idx="12"/>
          </p:nvPr>
        </p:nvSpPr>
        <p:spPr/>
        <p:txBody>
          <a:bodyPr/>
          <a:lstStyle/>
          <a:p>
            <a:fld id="{DBB2C841-449F-4040-A870-B073D3DB043F}" type="slidenum">
              <a:rPr lang="en-US" smtClean="0"/>
              <a:pPr/>
              <a:t>17</a:t>
            </a:fld>
            <a:endParaRPr 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743200"/>
            <a:ext cx="4699000" cy="3039192"/>
          </a:xfrm>
          <a:prstGeom prst="rect">
            <a:avLst/>
          </a:prstGeom>
          <a:noFill/>
          <a:ln w="9525">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91686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BB2C841-449F-4040-A870-B073D3DB043F}" type="slidenum">
              <a:rPr lang="en-US" smtClean="0"/>
              <a:pPr/>
              <a:t>18</a:t>
            </a:fld>
            <a:endParaRPr lang="en-US"/>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609600"/>
            <a:ext cx="5181600" cy="4622509"/>
          </a:xfrm>
          <a:prstGeom prst="rect">
            <a:avLst/>
          </a:prstGeom>
          <a:noFill/>
          <a:ln w="3810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pic>
        <p:nvPicPr>
          <p:cNvPr id="16386" name="Picture 2" descr="C:\Program Files\Microsoft Office\MEDIA\OFFICE14\Bullets\BD21298_.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6191" y="3352800"/>
            <a:ext cx="955675" cy="955675"/>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892082">
            <a:off x="3944144" y="1433705"/>
            <a:ext cx="950913"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51093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BB2C841-449F-4040-A870-B073D3DB043F}" type="slidenum">
              <a:rPr lang="en-US" smtClean="0"/>
              <a:pPr/>
              <a:t>19</a:t>
            </a:fld>
            <a:endParaRPr lang="en-US"/>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81000"/>
            <a:ext cx="4318000" cy="5888182"/>
          </a:xfrm>
          <a:prstGeom prst="rect">
            <a:avLst/>
          </a:prstGeom>
          <a:noFill/>
          <a:ln w="3810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407580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62000"/>
          </a:xfrm>
        </p:spPr>
        <p:txBody>
          <a:bodyPr>
            <a:normAutofit fontScale="90000"/>
          </a:bodyPr>
          <a:lstStyle/>
          <a:p>
            <a:r>
              <a:rPr lang="es-ES_tradnl" sz="3600" b="1" smtClean="0">
                <a:solidFill>
                  <a:srgbClr val="FFFF00"/>
                </a:solidFill>
                <a:latin typeface="Arial Black" panose="020B0A04020102020204" pitchFamily="34" charset="0"/>
              </a:rPr>
              <a:t>Contenido del entrenamiento en el LogTag</a:t>
            </a:r>
            <a:endParaRPr lang="es-ES_tradnl" sz="3600" b="1">
              <a:solidFill>
                <a:srgbClr val="FFFF00"/>
              </a:solidFill>
              <a:latin typeface="Arial Black" panose="020B0A04020102020204" pitchFamily="34" charset="0"/>
            </a:endParaRPr>
          </a:p>
        </p:txBody>
      </p:sp>
      <p:sp>
        <p:nvSpPr>
          <p:cNvPr id="3" name="Content Placeholder 2"/>
          <p:cNvSpPr>
            <a:spLocks noGrp="1"/>
          </p:cNvSpPr>
          <p:nvPr>
            <p:ph idx="1"/>
          </p:nvPr>
        </p:nvSpPr>
        <p:spPr>
          <a:xfrm>
            <a:off x="457200" y="1524000"/>
            <a:ext cx="8534400" cy="4800600"/>
          </a:xfrm>
        </p:spPr>
        <p:txBody>
          <a:bodyPr>
            <a:normAutofit fontScale="85000" lnSpcReduction="10000"/>
          </a:bodyPr>
          <a:lstStyle/>
          <a:p>
            <a:pPr>
              <a:lnSpc>
                <a:spcPct val="160000"/>
              </a:lnSpc>
              <a:buBlip>
                <a:blip r:embed="rId3"/>
              </a:buBlip>
            </a:pPr>
            <a:r>
              <a:rPr lang="es-ES_tradnl" sz="2400" b="1" dirty="0" smtClean="0">
                <a:latin typeface="Arial" panose="020B0604020202020204" pitchFamily="34" charset="0"/>
                <a:cs typeface="Arial" panose="020B0604020202020204" pitchFamily="34" charset="0"/>
              </a:rPr>
              <a:t>Lo necesario para instalar el </a:t>
            </a:r>
            <a:r>
              <a:rPr lang="es-ES_tradnl" sz="2400" b="1" dirty="0" err="1" smtClean="0">
                <a:latin typeface="Arial" panose="020B0604020202020204" pitchFamily="34" charset="0"/>
                <a:cs typeface="Arial" panose="020B0604020202020204" pitchFamily="34" charset="0"/>
              </a:rPr>
              <a:t>LogTag</a:t>
            </a:r>
            <a:endParaRPr lang="es-ES_tradnl" sz="2400" b="1" dirty="0" smtClean="0">
              <a:latin typeface="Arial" panose="020B0604020202020204" pitchFamily="34" charset="0"/>
              <a:cs typeface="Arial" panose="020B0604020202020204" pitchFamily="34" charset="0"/>
            </a:endParaRPr>
          </a:p>
          <a:p>
            <a:pPr>
              <a:lnSpc>
                <a:spcPct val="160000"/>
              </a:lnSpc>
              <a:buBlip>
                <a:blip r:embed="rId3"/>
              </a:buBlip>
            </a:pPr>
            <a:r>
              <a:rPr lang="es-ES_tradnl" sz="2400" b="1" dirty="0" smtClean="0">
                <a:latin typeface="Arial" panose="020B0604020202020204" pitchFamily="34" charset="0"/>
                <a:cs typeface="Arial" panose="020B0604020202020204" pitchFamily="34" charset="0"/>
              </a:rPr>
              <a:t>Instalación del software </a:t>
            </a:r>
            <a:r>
              <a:rPr lang="es-ES_tradnl" sz="2400" b="1" dirty="0" err="1" smtClean="0">
                <a:latin typeface="Arial" panose="020B0604020202020204" pitchFamily="34" charset="0"/>
                <a:cs typeface="Arial" panose="020B0604020202020204" pitchFamily="34" charset="0"/>
              </a:rPr>
              <a:t>LogTag</a:t>
            </a:r>
            <a:endParaRPr lang="es-ES_tradnl" sz="2400" b="1" dirty="0" smtClean="0">
              <a:latin typeface="Arial" panose="020B0604020202020204" pitchFamily="34" charset="0"/>
              <a:cs typeface="Arial" panose="020B0604020202020204" pitchFamily="34" charset="0"/>
            </a:endParaRPr>
          </a:p>
          <a:p>
            <a:pPr>
              <a:lnSpc>
                <a:spcPct val="160000"/>
              </a:lnSpc>
              <a:buBlip>
                <a:blip r:embed="rId3"/>
              </a:buBlip>
            </a:pPr>
            <a:r>
              <a:rPr lang="es-ES_tradnl" sz="2400" b="1" dirty="0" smtClean="0">
                <a:latin typeface="Arial" panose="020B0604020202020204" pitchFamily="34" charset="0"/>
                <a:cs typeface="Arial" panose="020B0604020202020204" pitchFamily="34" charset="0"/>
              </a:rPr>
              <a:t>Configuración del </a:t>
            </a:r>
            <a:r>
              <a:rPr lang="es-ES_tradnl" sz="2400" b="1" dirty="0" err="1" smtClean="0">
                <a:latin typeface="Arial" panose="020B0604020202020204" pitchFamily="34" charset="0"/>
                <a:cs typeface="Arial" panose="020B0604020202020204" pitchFamily="34" charset="0"/>
              </a:rPr>
              <a:t>LogTag</a:t>
            </a:r>
            <a:endParaRPr lang="es-ES_tradnl" sz="2400" b="1" dirty="0" smtClean="0">
              <a:latin typeface="Arial" panose="020B0604020202020204" pitchFamily="34" charset="0"/>
              <a:cs typeface="Arial" panose="020B0604020202020204" pitchFamily="34" charset="0"/>
            </a:endParaRPr>
          </a:p>
          <a:p>
            <a:pPr>
              <a:lnSpc>
                <a:spcPct val="160000"/>
              </a:lnSpc>
              <a:buBlip>
                <a:blip r:embed="rId3"/>
              </a:buBlip>
            </a:pPr>
            <a:r>
              <a:rPr lang="es-ES_tradnl" sz="2400" b="1" dirty="0" smtClean="0">
                <a:latin typeface="Arial" panose="020B0604020202020204" pitchFamily="34" charset="0"/>
                <a:cs typeface="Arial" panose="020B0604020202020204" pitchFamily="34" charset="0"/>
              </a:rPr>
              <a:t>Preparación del </a:t>
            </a:r>
            <a:r>
              <a:rPr lang="es-ES_tradnl" sz="2400" b="1" dirty="0" err="1" smtClean="0">
                <a:latin typeface="Arial" panose="020B0604020202020204" pitchFamily="34" charset="0"/>
                <a:cs typeface="Arial" panose="020B0604020202020204" pitchFamily="34" charset="0"/>
              </a:rPr>
              <a:t>LogTag</a:t>
            </a:r>
            <a:endParaRPr lang="es-ES_tradnl" sz="2400" b="1" dirty="0" smtClean="0">
              <a:latin typeface="Arial" panose="020B0604020202020204" pitchFamily="34" charset="0"/>
              <a:cs typeface="Arial" panose="020B0604020202020204" pitchFamily="34" charset="0"/>
            </a:endParaRPr>
          </a:p>
          <a:p>
            <a:pPr>
              <a:lnSpc>
                <a:spcPct val="160000"/>
              </a:lnSpc>
              <a:buBlip>
                <a:blip r:embed="rId3"/>
              </a:buBlip>
            </a:pPr>
            <a:r>
              <a:rPr lang="es-ES_tradnl" sz="2400" b="1" dirty="0" smtClean="0">
                <a:latin typeface="Arial" panose="020B0604020202020204" pitchFamily="34" charset="0"/>
                <a:cs typeface="Arial" panose="020B0604020202020204" pitchFamily="34" charset="0"/>
              </a:rPr>
              <a:t>Inicio del </a:t>
            </a:r>
            <a:r>
              <a:rPr lang="es-ES_tradnl" sz="2400" b="1" dirty="0" err="1" smtClean="0">
                <a:latin typeface="Arial" panose="020B0604020202020204" pitchFamily="34" charset="0"/>
                <a:cs typeface="Arial" panose="020B0604020202020204" pitchFamily="34" charset="0"/>
              </a:rPr>
              <a:t>LogTag</a:t>
            </a:r>
            <a:endParaRPr lang="es-ES_tradnl" sz="2400" b="1" dirty="0" smtClean="0">
              <a:latin typeface="Arial" panose="020B0604020202020204" pitchFamily="34" charset="0"/>
              <a:cs typeface="Arial" panose="020B0604020202020204" pitchFamily="34" charset="0"/>
            </a:endParaRPr>
          </a:p>
          <a:p>
            <a:pPr>
              <a:lnSpc>
                <a:spcPct val="160000"/>
              </a:lnSpc>
              <a:buBlip>
                <a:blip r:embed="rId3"/>
              </a:buBlip>
            </a:pPr>
            <a:r>
              <a:rPr lang="es-ES_tradnl" sz="2400" b="1" dirty="0" smtClean="0">
                <a:latin typeface="Arial" panose="020B0604020202020204" pitchFamily="34" charset="0"/>
                <a:cs typeface="Arial" panose="020B0604020202020204" pitchFamily="34" charset="0"/>
              </a:rPr>
              <a:t>Revisión diaria de las estadísticas</a:t>
            </a:r>
          </a:p>
          <a:p>
            <a:pPr>
              <a:lnSpc>
                <a:spcPct val="160000"/>
              </a:lnSpc>
              <a:buBlip>
                <a:blip r:embed="rId3"/>
              </a:buBlip>
            </a:pPr>
            <a:r>
              <a:rPr lang="es-ES_tradnl" sz="2400" b="1" dirty="0" smtClean="0">
                <a:latin typeface="Arial" panose="020B0604020202020204" pitchFamily="34" charset="0"/>
                <a:cs typeface="Arial" panose="020B0604020202020204" pitchFamily="34" charset="0"/>
              </a:rPr>
              <a:t>Alarma y excursiones de temperatura</a:t>
            </a:r>
          </a:p>
          <a:p>
            <a:pPr>
              <a:lnSpc>
                <a:spcPct val="160000"/>
              </a:lnSpc>
              <a:buBlip>
                <a:blip r:embed="rId3"/>
              </a:buBlip>
            </a:pPr>
            <a:r>
              <a:rPr lang="es-ES_tradnl" sz="2400" b="1" dirty="0" smtClean="0">
                <a:latin typeface="Arial" panose="020B0604020202020204" pitchFamily="34" charset="0"/>
                <a:cs typeface="Arial" panose="020B0604020202020204" pitchFamily="34" charset="0"/>
              </a:rPr>
              <a:t>Análisis de los datos provenientes del </a:t>
            </a:r>
            <a:r>
              <a:rPr lang="es-ES_tradnl" sz="2400" b="1" dirty="0" err="1" smtClean="0">
                <a:latin typeface="Arial" panose="020B0604020202020204" pitchFamily="34" charset="0"/>
                <a:cs typeface="Arial" panose="020B0604020202020204" pitchFamily="34" charset="0"/>
              </a:rPr>
              <a:t>LogTag</a:t>
            </a:r>
            <a:endParaRPr lang="es-ES_tradnl" sz="2400" b="1" dirty="0" smtClean="0">
              <a:latin typeface="Arial" panose="020B0604020202020204" pitchFamily="34" charset="0"/>
              <a:cs typeface="Arial" panose="020B0604020202020204" pitchFamily="34" charset="0"/>
            </a:endParaRPr>
          </a:p>
          <a:p>
            <a:pPr>
              <a:lnSpc>
                <a:spcPct val="160000"/>
              </a:lnSpc>
              <a:buBlip>
                <a:blip r:embed="rId3"/>
              </a:buBlip>
            </a:pPr>
            <a:r>
              <a:rPr lang="es-ES_tradnl" sz="2400" b="1" dirty="0" smtClean="0">
                <a:latin typeface="Arial" panose="020B0604020202020204" pitchFamily="34" charset="0"/>
                <a:cs typeface="Arial" panose="020B0604020202020204" pitchFamily="34" charset="0"/>
              </a:rPr>
              <a:t>Soluciones de problemas con el </a:t>
            </a:r>
            <a:r>
              <a:rPr lang="es-ES_tradnl" sz="2400" b="1" dirty="0" err="1" smtClean="0">
                <a:latin typeface="Arial" panose="020B0604020202020204" pitchFamily="34" charset="0"/>
                <a:cs typeface="Arial" panose="020B0604020202020204" pitchFamily="34" charset="0"/>
              </a:rPr>
              <a:t>LogTag</a:t>
            </a:r>
            <a:endParaRPr lang="es-ES_tradnl" sz="2400" b="1" dirty="0" smtClean="0">
              <a:latin typeface="Arial" panose="020B0604020202020204" pitchFamily="34" charset="0"/>
              <a:cs typeface="Arial" panose="020B0604020202020204" pitchFamily="34" charset="0"/>
            </a:endParaRPr>
          </a:p>
          <a:p>
            <a:endParaRPr lang="es-ES_tradnl" sz="2400" dirty="0" smtClean="0"/>
          </a:p>
        </p:txBody>
      </p:sp>
      <p:sp>
        <p:nvSpPr>
          <p:cNvPr id="5" name="Slide Number Placeholder 4"/>
          <p:cNvSpPr>
            <a:spLocks noGrp="1"/>
          </p:cNvSpPr>
          <p:nvPr>
            <p:ph type="sldNum" sz="quarter" idx="12"/>
          </p:nvPr>
        </p:nvSpPr>
        <p:spPr/>
        <p:txBody>
          <a:bodyPr/>
          <a:lstStyle/>
          <a:p>
            <a:fld id="{DBB2C841-449F-4040-A870-B073D3DB043F}" type="slidenum">
              <a:rPr lang="en-US" smtClean="0"/>
              <a:pPr/>
              <a:t>2</a:t>
            </a:fld>
            <a:endParaRPr lang="en-US"/>
          </a:p>
        </p:txBody>
      </p:sp>
    </p:spTree>
    <p:extLst>
      <p:ext uri="{BB962C8B-B14F-4D97-AF65-F5344CB8AC3E}">
        <p14:creationId xmlns:p14="http://schemas.microsoft.com/office/powerpoint/2010/main" val="21051618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a:spcAft>
                <a:spcPts val="1800"/>
              </a:spcAft>
              <a:buBlip>
                <a:blip r:embed="rId3"/>
              </a:buBlip>
            </a:pPr>
            <a:r>
              <a:rPr lang="en-US" sz="2400" b="1" dirty="0" smtClean="0">
                <a:latin typeface="Arial" panose="020B0604020202020204" pitchFamily="34" charset="0"/>
                <a:cs typeface="Arial" panose="020B0604020202020204" pitchFamily="34" charset="0"/>
              </a:rPr>
              <a:t>Insert the LogTag into the docking station with the digital screen facing frontward, until it clicks</a:t>
            </a:r>
          </a:p>
          <a:p>
            <a:pPr>
              <a:spcAft>
                <a:spcPts val="1800"/>
              </a:spcAft>
              <a:buBlip>
                <a:blip r:embed="rId3"/>
              </a:buBlip>
            </a:pPr>
            <a:r>
              <a:rPr lang="en-US" sz="2400" b="1" dirty="0" smtClean="0">
                <a:latin typeface="Arial" panose="020B0604020202020204" pitchFamily="34" charset="0"/>
                <a:cs typeface="Arial" panose="020B0604020202020204" pitchFamily="34" charset="0"/>
              </a:rPr>
              <a:t>The LogTag Analyzer software will open on your screen</a:t>
            </a:r>
          </a:p>
          <a:p>
            <a:endParaRPr lang="en-US" dirty="0"/>
          </a:p>
          <a:p>
            <a:endParaRPr lang="en-US" dirty="0" smtClean="0"/>
          </a:p>
          <a:p>
            <a:endParaRPr lang="en-US"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743200"/>
            <a:ext cx="60198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0" y="177800"/>
            <a:ext cx="8128000" cy="650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B2C841-449F-4040-A870-B073D3DB043F}" type="slidenum">
              <a:rPr lang="en-US" smtClean="0"/>
              <a:pPr/>
              <a:t>20</a:t>
            </a:fld>
            <a:endParaRPr lang="en-US"/>
          </a:p>
        </p:txBody>
      </p:sp>
    </p:spTree>
    <p:extLst>
      <p:ext uri="{BB962C8B-B14F-4D97-AF65-F5344CB8AC3E}">
        <p14:creationId xmlns:p14="http://schemas.microsoft.com/office/powerpoint/2010/main" val="23572080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B2C841-449F-4040-A870-B073D3DB043F}" type="slidenum">
              <a:rPr lang="en-US" smtClean="0"/>
              <a:pPr/>
              <a:t>21</a:t>
            </a:fld>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1"/>
            <a:ext cx="8458200" cy="6245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6700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BB2C841-449F-4040-A870-B073D3DB043F}" type="slidenum">
              <a:rPr lang="en-US" smtClean="0"/>
              <a:pPr/>
              <a:t>22</a:t>
            </a:fld>
            <a:endParaRPr lang="en-US"/>
          </a:p>
        </p:txBody>
      </p:sp>
      <p:pic>
        <p:nvPicPr>
          <p:cNvPr id="1024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4800" y="1066800"/>
            <a:ext cx="7188201" cy="539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descr="C:\Program Files\Microsoft Office\MEDIA\OFFICE14\Bullets\BD21298_.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433615">
            <a:off x="1565176" y="2957110"/>
            <a:ext cx="685799" cy="34607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457200" y="274638"/>
            <a:ext cx="8229600" cy="436328"/>
          </a:xfrm>
        </p:spPr>
        <p:txBody>
          <a:bodyPr>
            <a:noAutofit/>
          </a:bodyPr>
          <a:lstStyle/>
          <a:p>
            <a:pPr algn="l"/>
            <a:r>
              <a:rPr lang="es-ES_tradnl" sz="2400" b="1" dirty="0" smtClean="0">
                <a:latin typeface="Arial" panose="020B0604020202020204" pitchFamily="34" charset="0"/>
                <a:cs typeface="Arial" panose="020B0604020202020204" pitchFamily="34" charset="0"/>
              </a:rPr>
              <a:t>Haga clic sobre el ícono </a:t>
            </a:r>
            <a:r>
              <a:rPr lang="es-ES_tradnl" sz="2400" b="1" dirty="0" err="1" smtClean="0">
                <a:latin typeface="Arial" panose="020B0604020202020204" pitchFamily="34" charset="0"/>
                <a:cs typeface="Arial" panose="020B0604020202020204" pitchFamily="34" charset="0"/>
              </a:rPr>
              <a:t>LogTag</a:t>
            </a:r>
            <a:r>
              <a:rPr lang="es-ES_tradnl" sz="2400" b="1" dirty="0" smtClean="0">
                <a:latin typeface="Arial" panose="020B0604020202020204" pitchFamily="34" charset="0"/>
                <a:cs typeface="Arial" panose="020B0604020202020204" pitchFamily="34" charset="0"/>
              </a:rPr>
              <a:t> que se localiza en la barra de herramientas</a:t>
            </a:r>
            <a:endParaRPr lang="es-ES_tradnl" sz="24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73143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36328"/>
          </a:xfrm>
        </p:spPr>
        <p:txBody>
          <a:bodyPr>
            <a:noAutofit/>
          </a:bodyPr>
          <a:lstStyle/>
          <a:p>
            <a:pPr algn="l"/>
            <a:r>
              <a:rPr lang="es-ES_tradnl" sz="2400" b="1" smtClean="0">
                <a:latin typeface="Arial" panose="020B0604020202020204" pitchFamily="34" charset="0"/>
                <a:cs typeface="Arial" panose="020B0604020202020204" pitchFamily="34" charset="0"/>
              </a:rPr>
              <a:t>Haga clic sobre </a:t>
            </a:r>
            <a:r>
              <a:rPr lang="es-ES_tradnl" sz="2400" b="1" smtClean="0">
                <a:solidFill>
                  <a:srgbClr val="FFFF00"/>
                </a:solidFill>
                <a:latin typeface="Arial" panose="020B0604020202020204" pitchFamily="34" charset="0"/>
                <a:cs typeface="Arial" panose="020B0604020202020204" pitchFamily="34" charset="0"/>
              </a:rPr>
              <a:t>“NEXT”</a:t>
            </a:r>
            <a:endParaRPr lang="es-ES_tradnl" sz="2400" b="1">
              <a:solidFill>
                <a:srgbClr val="FFFF00"/>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DBB2C841-449F-4040-A870-B073D3DB043F}" type="slidenum">
              <a:rPr lang="en-US" smtClean="0"/>
              <a:pPr/>
              <a:t>23</a:t>
            </a:fld>
            <a:endParaRPr lang="en-U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90600"/>
            <a:ext cx="7315200" cy="539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descr="C:\Program Files\Microsoft Office\MEDIA\OFFICE14\Bullets\BD21298_.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883072">
            <a:off x="5333575" y="5410199"/>
            <a:ext cx="727076" cy="42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0775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90423"/>
            <a:ext cx="78486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DBB2C841-449F-4040-A870-B073D3DB043F}" type="slidenum">
              <a:rPr lang="en-US" smtClean="0"/>
              <a:pPr/>
              <a:t>24</a:t>
            </a:fld>
            <a:endParaRPr lang="en-US"/>
          </a:p>
        </p:txBody>
      </p:sp>
      <p:pic>
        <p:nvPicPr>
          <p:cNvPr id="6" name="Picture 2" descr="C:\Program Files\Microsoft Office\MEDIA\OFFICE14\Bullets\BD21298_.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5295900"/>
            <a:ext cx="387350" cy="387350"/>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Program Files\Microsoft Office\MEDIA\OFFICE14\Bullets\BD21298_.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321106">
            <a:off x="3579723" y="428446"/>
            <a:ext cx="381000" cy="38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3346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BB2C841-449F-4040-A870-B073D3DB043F}" type="slidenum">
              <a:rPr lang="en-US" smtClean="0"/>
              <a:pPr/>
              <a:t>25</a:t>
            </a:fld>
            <a:endParaRPr lang="en-US"/>
          </a:p>
        </p:txBody>
      </p:sp>
      <p:pic>
        <p:nvPicPr>
          <p:cNvPr id="14338" name="Picture 2" descr="C:\Program Files\Microsoft Office\MEDIA\OFFICE14\Bullets\BD21298_.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8991600" y="2190036"/>
            <a:ext cx="587732" cy="5877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57200"/>
            <a:ext cx="8001000" cy="5791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98725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BB2C841-449F-4040-A870-B073D3DB043F}" type="slidenum">
              <a:rPr lang="en-US" smtClean="0"/>
              <a:pPr/>
              <a:t>26</a:t>
            </a:fld>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52400"/>
            <a:ext cx="746760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2" name="Picture 2" descr="C:\Program Files\Microsoft Office\MEDIA\OFFICE14\Bullets\BD21298_.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flipV="1">
            <a:off x="5486400" y="6080124"/>
            <a:ext cx="339725" cy="33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9256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B2C841-449F-4040-A870-B073D3DB043F}" type="slidenum">
              <a:rPr lang="en-US" smtClean="0"/>
              <a:pPr/>
              <a:t>27</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8229600" cy="581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44776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BB2C841-449F-4040-A870-B073D3DB043F}" type="slidenum">
              <a:rPr lang="en-US" smtClean="0"/>
              <a:pPr/>
              <a:t>28</a:t>
            </a:fld>
            <a:endParaRPr lang="en-US"/>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81000"/>
            <a:ext cx="723900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62934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BB2C841-449F-4040-A870-B073D3DB043F}" type="slidenum">
              <a:rPr lang="en-US" smtClean="0"/>
              <a:pPr/>
              <a:t>29</a:t>
            </a:fld>
            <a:endParaRPr lang="en-US"/>
          </a:p>
        </p:txBody>
      </p:sp>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8001000" cy="6384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C:\Program Files\Microsoft Office\MEDIA\OFFICE14\Bullets\BD21298_.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883072">
            <a:off x="6359815" y="5154207"/>
            <a:ext cx="727076" cy="42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976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448675" cy="1143000"/>
          </a:xfrm>
        </p:spPr>
        <p:txBody>
          <a:bodyPr>
            <a:normAutofit fontScale="90000"/>
          </a:bodyPr>
          <a:lstStyle/>
          <a:p>
            <a:r>
              <a:rPr lang="en-US" dirty="0" smtClean="0"/>
              <a:t/>
            </a:r>
            <a:br>
              <a:rPr lang="en-US" dirty="0" smtClean="0"/>
            </a:br>
            <a:r>
              <a:rPr lang="en-US" dirty="0"/>
              <a:t/>
            </a:r>
            <a:br>
              <a:rPr lang="en-US" dirty="0"/>
            </a:br>
            <a:endParaRPr lang="en-US" dirty="0"/>
          </a:p>
        </p:txBody>
      </p:sp>
      <p:sp>
        <p:nvSpPr>
          <p:cNvPr id="4" name="Content Placeholder 3"/>
          <p:cNvSpPr>
            <a:spLocks noGrp="1"/>
          </p:cNvSpPr>
          <p:nvPr>
            <p:ph idx="1"/>
          </p:nvPr>
        </p:nvSpPr>
        <p:spPr>
          <a:xfrm>
            <a:off x="304800" y="1447800"/>
            <a:ext cx="8382000" cy="4678363"/>
          </a:xfrm>
        </p:spPr>
        <p:txBody>
          <a:bodyPr>
            <a:normAutofit fontScale="92500" lnSpcReduction="20000"/>
          </a:bodyPr>
          <a:lstStyle/>
          <a:p>
            <a:pPr>
              <a:lnSpc>
                <a:spcPct val="250000"/>
              </a:lnSpc>
              <a:buBlip>
                <a:blip r:embed="rId3"/>
              </a:buBlip>
            </a:pPr>
            <a:r>
              <a:rPr lang="es-ES_tradnl" sz="2200" b="1" dirty="0" smtClean="0">
                <a:latin typeface="Arial" panose="020B0604020202020204" pitchFamily="34" charset="0"/>
                <a:cs typeface="Arial" panose="020B0604020202020204" pitchFamily="34" charset="0"/>
              </a:rPr>
              <a:t>Acceso a Internet – Descargue el  Software</a:t>
            </a:r>
          </a:p>
          <a:p>
            <a:pPr>
              <a:lnSpc>
                <a:spcPct val="250000"/>
              </a:lnSpc>
              <a:buBlip>
                <a:blip r:embed="rId3"/>
              </a:buBlip>
            </a:pPr>
            <a:r>
              <a:rPr lang="es-ES_tradnl" sz="2200" b="1" dirty="0" err="1" smtClean="0">
                <a:latin typeface="Arial" panose="020B0604020202020204" pitchFamily="34" charset="0"/>
                <a:cs typeface="Arial" panose="020B0604020202020204" pitchFamily="34" charset="0"/>
              </a:rPr>
              <a:t>Probe</a:t>
            </a:r>
            <a:r>
              <a:rPr lang="es-ES_tradnl" sz="2200" b="1" dirty="0" smtClean="0">
                <a:latin typeface="Arial" panose="020B0604020202020204" pitchFamily="34" charset="0"/>
                <a:cs typeface="Arial" panose="020B0604020202020204" pitchFamily="34" charset="0"/>
              </a:rPr>
              <a:t>/Vial – Botella pequeña</a:t>
            </a:r>
          </a:p>
          <a:p>
            <a:pPr>
              <a:lnSpc>
                <a:spcPct val="250000"/>
              </a:lnSpc>
              <a:buBlip>
                <a:blip r:embed="rId3"/>
              </a:buBlip>
            </a:pPr>
            <a:r>
              <a:rPr lang="es-ES_tradnl" sz="2200" b="1" dirty="0" smtClean="0">
                <a:latin typeface="Arial" panose="020B0604020202020204" pitchFamily="34" charset="0"/>
                <a:cs typeface="Arial" panose="020B0604020202020204" pitchFamily="34" charset="0"/>
              </a:rPr>
              <a:t>Estación de carga (Dock)</a:t>
            </a:r>
          </a:p>
          <a:p>
            <a:pPr lvl="0">
              <a:lnSpc>
                <a:spcPct val="250000"/>
              </a:lnSpc>
              <a:buBlip>
                <a:blip r:embed="rId3"/>
              </a:buBlip>
            </a:pPr>
            <a:r>
              <a:rPr lang="es-ES_tradnl" sz="2200" b="1" dirty="0" smtClean="0">
                <a:solidFill>
                  <a:prstClr val="white"/>
                </a:solidFill>
                <a:latin typeface="Arial" panose="020B0604020202020204" pitchFamily="34" charset="0"/>
                <a:cs typeface="Arial" panose="020B0604020202020204" pitchFamily="34" charset="0"/>
              </a:rPr>
              <a:t>Acceso directo al escritorio</a:t>
            </a:r>
          </a:p>
          <a:p>
            <a:pPr lvl="0">
              <a:lnSpc>
                <a:spcPct val="250000"/>
              </a:lnSpc>
              <a:buBlip>
                <a:blip r:embed="rId3"/>
              </a:buBlip>
            </a:pPr>
            <a:r>
              <a:rPr lang="es-ES_tradnl" sz="2200" b="1" dirty="0" smtClean="0">
                <a:solidFill>
                  <a:prstClr val="white"/>
                </a:solidFill>
                <a:latin typeface="Arial" panose="020B0604020202020204" pitchFamily="34" charset="0"/>
                <a:cs typeface="Arial" panose="020B0604020202020204" pitchFamily="34" charset="0"/>
              </a:rPr>
              <a:t>Conectar a puerto USB                            </a:t>
            </a:r>
          </a:p>
          <a:p>
            <a:pPr lvl="0">
              <a:lnSpc>
                <a:spcPct val="250000"/>
              </a:lnSpc>
              <a:buBlip>
                <a:blip r:embed="rId3"/>
              </a:buBlip>
            </a:pPr>
            <a:r>
              <a:rPr lang="es-ES_tradnl" sz="2200" b="1" dirty="0" smtClean="0">
                <a:solidFill>
                  <a:prstClr val="white"/>
                </a:solidFill>
                <a:latin typeface="Arial" panose="020B0604020202020204" pitchFamily="34" charset="0"/>
                <a:cs typeface="Arial" panose="020B0604020202020204" pitchFamily="34" charset="0"/>
              </a:rPr>
              <a:t>Log </a:t>
            </a:r>
            <a:r>
              <a:rPr lang="es-ES_tradnl" sz="2200" b="1" dirty="0" err="1" smtClean="0">
                <a:solidFill>
                  <a:prstClr val="white"/>
                </a:solidFill>
                <a:latin typeface="Arial" panose="020B0604020202020204" pitchFamily="34" charset="0"/>
                <a:cs typeface="Arial" panose="020B0604020202020204" pitchFamily="34" charset="0"/>
              </a:rPr>
              <a:t>Tag</a:t>
            </a:r>
            <a:endParaRPr lang="es-ES_tradnl" sz="2200" b="1" dirty="0" smtClean="0">
              <a:solidFill>
                <a:prstClr val="white"/>
              </a:solidFill>
              <a:latin typeface="Arial" panose="020B0604020202020204" pitchFamily="34" charset="0"/>
              <a:cs typeface="Arial" panose="020B0604020202020204" pitchFamily="34" charset="0"/>
            </a:endParaRPr>
          </a:p>
          <a:p>
            <a:pPr marL="0" indent="0">
              <a:lnSpc>
                <a:spcPct val="150000"/>
              </a:lnSpc>
              <a:buNone/>
            </a:pPr>
            <a:endParaRPr lang="es-ES_tradnl" sz="2800" b="1" dirty="0">
              <a:latin typeface="Arial" panose="020B0604020202020204" pitchFamily="34" charset="0"/>
              <a:cs typeface="Arial" panose="020B0604020202020204" pitchFamily="34" charset="0"/>
            </a:endParaRPr>
          </a:p>
        </p:txBody>
      </p:sp>
      <p:pic>
        <p:nvPicPr>
          <p:cNvPr id="14340" name="Picture 4" descr="C:\Users\SeniorJL\AppData\Local\Microsoft\Windows\Temporary Internet Files\Content.Outlook\4Q7P4VEH\FullSizeRend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2286000"/>
            <a:ext cx="620776" cy="5906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 y="152400"/>
            <a:ext cx="8839200" cy="584776"/>
          </a:xfrm>
          <a:prstGeom prst="rect">
            <a:avLst/>
          </a:prstGeom>
          <a:noFill/>
        </p:spPr>
        <p:txBody>
          <a:bodyPr wrap="square" rtlCol="0">
            <a:spAutoFit/>
          </a:bodyPr>
          <a:lstStyle/>
          <a:p>
            <a:pPr algn="ctr"/>
            <a:r>
              <a:rPr lang="es-ES_tradnl" sz="3200" b="1" smtClean="0">
                <a:solidFill>
                  <a:srgbClr val="FFFF00"/>
                </a:solidFill>
                <a:latin typeface="Arial Black" panose="020B0A04020102020204" pitchFamily="34" charset="0"/>
              </a:rPr>
              <a:t>Lo necesario para instalar el LogTag</a:t>
            </a:r>
            <a:endParaRPr lang="es-ES_tradnl" sz="3200" b="1">
              <a:solidFill>
                <a:srgbClr val="FFFF00"/>
              </a:solidFill>
              <a:latin typeface="Arial Black" panose="020B0A04020102020204" pitchFamily="34" charset="0"/>
            </a:endParaRPr>
          </a:p>
        </p:txBody>
      </p:sp>
      <p:pic>
        <p:nvPicPr>
          <p:cNvPr id="3074" name="Picture 2" descr="thCAI30I5F"/>
          <p:cNvPicPr>
            <a:picLocks noChangeAspect="1" noChangeArrowheads="1"/>
          </p:cNvPicPr>
          <p:nvPr/>
        </p:nvPicPr>
        <p:blipFill>
          <a:blip r:embed="rId5" cstate="print">
            <a:clrChange>
              <a:clrFrom>
                <a:srgbClr val="FFFEFB"/>
              </a:clrFrom>
              <a:clrTo>
                <a:srgbClr val="FFFEFB">
                  <a:alpha val="0"/>
                </a:srgbClr>
              </a:clrTo>
            </a:clrChange>
            <a:extLst>
              <a:ext uri="{28A0092B-C50C-407E-A947-70E740481C1C}">
                <a14:useLocalDpi xmlns:a14="http://schemas.microsoft.com/office/drawing/2010/main" val="0"/>
              </a:ext>
            </a:extLst>
          </a:blip>
          <a:srcRect/>
          <a:stretch>
            <a:fillRect/>
          </a:stretch>
        </p:blipFill>
        <p:spPr bwMode="auto">
          <a:xfrm>
            <a:off x="6019800" y="1752600"/>
            <a:ext cx="457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6" name="Slide Number Placeholder 5"/>
          <p:cNvSpPr>
            <a:spLocks noGrp="1"/>
          </p:cNvSpPr>
          <p:nvPr>
            <p:ph type="sldNum" sz="quarter" idx="12"/>
          </p:nvPr>
        </p:nvSpPr>
        <p:spPr/>
        <p:txBody>
          <a:bodyPr/>
          <a:lstStyle/>
          <a:p>
            <a:fld id="{DBB2C841-449F-4040-A870-B073D3DB043F}" type="slidenum">
              <a:rPr lang="en-US" smtClean="0"/>
              <a:pPr/>
              <a:t>3</a:t>
            </a:fld>
            <a:endParaRPr lang="en-US" dirty="0"/>
          </a:p>
        </p:txBody>
      </p:sp>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3048000"/>
            <a:ext cx="627950" cy="608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67200" y="3886200"/>
            <a:ext cx="63120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47958" y="4758476"/>
            <a:ext cx="875322" cy="694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44040" y="5559258"/>
            <a:ext cx="457200" cy="602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93710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B2C841-449F-4040-A870-B073D3DB043F}" type="slidenum">
              <a:rPr lang="en-US" smtClean="0"/>
              <a:pPr/>
              <a:t>30</a:t>
            </a:fld>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31775"/>
            <a:ext cx="8686800" cy="639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86214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BB2C841-449F-4040-A870-B073D3DB043F}" type="slidenum">
              <a:rPr lang="en-US" smtClean="0"/>
              <a:pPr/>
              <a:t>31</a:t>
            </a:fld>
            <a:endParaRPr lang="en-US"/>
          </a:p>
        </p:txBody>
      </p:sp>
      <p:pic>
        <p:nvPicPr>
          <p:cNvPr id="1945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39" y="228599"/>
            <a:ext cx="7528561"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609600" y="381000"/>
            <a:ext cx="838200" cy="457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C:\Program Files\Microsoft Office\MEDIA\OFFICE14\Bullets\BD21298_.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905000" y="422275"/>
            <a:ext cx="415925" cy="41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1168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458200" cy="6705600"/>
          </a:xfrm>
        </p:spPr>
        <p:txBody>
          <a:bodyPr>
            <a:normAutofit fontScale="92500" lnSpcReduction="10000"/>
          </a:bodyPr>
          <a:lstStyle/>
          <a:p>
            <a:pPr>
              <a:buBlip>
                <a:blip r:embed="rId3"/>
              </a:buBlip>
            </a:pPr>
            <a:r>
              <a:rPr lang="es-ES_tradnl" sz="2400" b="1" dirty="0" smtClean="0">
                <a:latin typeface="Arial" panose="020B0604020202020204" pitchFamily="34" charset="0"/>
                <a:cs typeface="Arial" panose="020B0604020202020204" pitchFamily="34" charset="0"/>
              </a:rPr>
              <a:t>En el menú principal, haga clic sobre </a:t>
            </a:r>
            <a:r>
              <a:rPr lang="es-ES_tradnl" sz="2400" b="1" dirty="0" smtClean="0">
                <a:solidFill>
                  <a:srgbClr val="FFFF00"/>
                </a:solidFill>
                <a:latin typeface="Arial" panose="020B0604020202020204" pitchFamily="34" charset="0"/>
                <a:cs typeface="Arial" panose="020B0604020202020204" pitchFamily="34" charset="0"/>
              </a:rPr>
              <a:t>“EDIT”</a:t>
            </a:r>
            <a:r>
              <a:rPr lang="es-ES_tradnl" sz="2400" b="1" dirty="0" smtClean="0">
                <a:latin typeface="Arial" panose="020B0604020202020204" pitchFamily="34" charset="0"/>
                <a:cs typeface="Arial" panose="020B0604020202020204" pitchFamily="34" charset="0"/>
              </a:rPr>
              <a:t>, luego seleccione </a:t>
            </a:r>
            <a:r>
              <a:rPr lang="es-ES_tradnl" sz="2400" b="1" dirty="0" smtClean="0">
                <a:solidFill>
                  <a:srgbClr val="FFFF00"/>
                </a:solidFill>
                <a:latin typeface="Arial" panose="020B0604020202020204" pitchFamily="34" charset="0"/>
                <a:cs typeface="Arial" panose="020B0604020202020204" pitchFamily="34" charset="0"/>
              </a:rPr>
              <a:t>“OPTIONS”</a:t>
            </a:r>
          </a:p>
          <a:p>
            <a:pPr>
              <a:buBlip>
                <a:blip r:embed="rId3"/>
              </a:buBlip>
            </a:pPr>
            <a:endParaRPr lang="es-ES_tradnl" sz="2400" b="1" dirty="0" smtClean="0">
              <a:latin typeface="Arial" panose="020B0604020202020204" pitchFamily="34" charset="0"/>
              <a:cs typeface="Arial" panose="020B0604020202020204" pitchFamily="34" charset="0"/>
            </a:endParaRPr>
          </a:p>
          <a:p>
            <a:pPr>
              <a:buBlip>
                <a:blip r:embed="rId3"/>
              </a:buBlip>
            </a:pPr>
            <a:endParaRPr lang="es-ES_tradnl" sz="2400" b="1" dirty="0" smtClean="0">
              <a:latin typeface="Arial" panose="020B0604020202020204" pitchFamily="34" charset="0"/>
              <a:cs typeface="Arial" panose="020B0604020202020204" pitchFamily="34" charset="0"/>
            </a:endParaRPr>
          </a:p>
          <a:p>
            <a:pPr>
              <a:buBlip>
                <a:blip r:embed="rId3"/>
              </a:buBlip>
            </a:pPr>
            <a:endParaRPr lang="es-ES_tradnl" sz="2400" b="1" dirty="0" smtClean="0">
              <a:latin typeface="Arial" panose="020B0604020202020204" pitchFamily="34" charset="0"/>
              <a:cs typeface="Arial" panose="020B0604020202020204" pitchFamily="34" charset="0"/>
            </a:endParaRPr>
          </a:p>
          <a:p>
            <a:pPr>
              <a:buBlip>
                <a:blip r:embed="rId3"/>
              </a:buBlip>
            </a:pPr>
            <a:endParaRPr lang="es-ES_tradnl" sz="2400" b="1" dirty="0" smtClean="0">
              <a:latin typeface="Arial" panose="020B0604020202020204" pitchFamily="34" charset="0"/>
              <a:cs typeface="Arial" panose="020B0604020202020204" pitchFamily="34" charset="0"/>
            </a:endParaRPr>
          </a:p>
          <a:p>
            <a:pPr>
              <a:buBlip>
                <a:blip r:embed="rId3"/>
              </a:buBlip>
            </a:pPr>
            <a:r>
              <a:rPr lang="es-ES_tradnl" sz="2400" b="1" dirty="0" smtClean="0">
                <a:latin typeface="Arial" panose="020B0604020202020204" pitchFamily="34" charset="0"/>
                <a:cs typeface="Arial" panose="020B0604020202020204" pitchFamily="34" charset="0"/>
              </a:rPr>
              <a:t>En el menú de la izquierda, haga clic sobre </a:t>
            </a:r>
            <a:r>
              <a:rPr lang="es-ES_tradnl" sz="2400" b="1" dirty="0" smtClean="0">
                <a:solidFill>
                  <a:srgbClr val="FFFF00"/>
                </a:solidFill>
                <a:latin typeface="Arial" panose="020B0604020202020204" pitchFamily="34" charset="0"/>
                <a:cs typeface="Arial" panose="020B0604020202020204" pitchFamily="34" charset="0"/>
              </a:rPr>
              <a:t>“GENERAL SETTINGS”</a:t>
            </a:r>
          </a:p>
          <a:p>
            <a:pPr>
              <a:buBlip>
                <a:blip r:embed="rId3"/>
              </a:buBlip>
            </a:pPr>
            <a:endParaRPr lang="es-ES_tradnl" sz="2400" b="1" dirty="0" smtClean="0">
              <a:latin typeface="Arial" panose="020B0604020202020204" pitchFamily="34" charset="0"/>
              <a:cs typeface="Arial" panose="020B0604020202020204" pitchFamily="34" charset="0"/>
            </a:endParaRPr>
          </a:p>
          <a:p>
            <a:pPr>
              <a:buBlip>
                <a:blip r:embed="rId3"/>
              </a:buBlip>
            </a:pPr>
            <a:endParaRPr lang="es-ES_tradnl" sz="2400" b="1" dirty="0" smtClean="0">
              <a:latin typeface="Arial" panose="020B0604020202020204" pitchFamily="34" charset="0"/>
              <a:cs typeface="Arial" panose="020B0604020202020204" pitchFamily="34" charset="0"/>
            </a:endParaRPr>
          </a:p>
          <a:p>
            <a:pPr>
              <a:buBlip>
                <a:blip r:embed="rId3"/>
              </a:buBlip>
            </a:pPr>
            <a:endParaRPr lang="es-ES_tradnl" sz="2400" b="1" dirty="0" smtClean="0">
              <a:latin typeface="Arial" panose="020B0604020202020204" pitchFamily="34" charset="0"/>
              <a:cs typeface="Arial" panose="020B0604020202020204" pitchFamily="34" charset="0"/>
            </a:endParaRPr>
          </a:p>
          <a:p>
            <a:pPr>
              <a:buBlip>
                <a:blip r:embed="rId3"/>
              </a:buBlip>
            </a:pPr>
            <a:endParaRPr lang="es-ES_tradnl" sz="2400" b="1" dirty="0" smtClean="0">
              <a:latin typeface="Arial" panose="020B0604020202020204" pitchFamily="34" charset="0"/>
              <a:cs typeface="Arial" panose="020B0604020202020204" pitchFamily="34" charset="0"/>
            </a:endParaRPr>
          </a:p>
          <a:p>
            <a:pPr>
              <a:buBlip>
                <a:blip r:embed="rId3"/>
              </a:buBlip>
            </a:pPr>
            <a:endParaRPr lang="es-ES_tradnl" sz="2400" b="1" dirty="0" smtClean="0">
              <a:latin typeface="Arial" panose="020B0604020202020204" pitchFamily="34" charset="0"/>
              <a:cs typeface="Arial" panose="020B0604020202020204" pitchFamily="34" charset="0"/>
            </a:endParaRPr>
          </a:p>
          <a:p>
            <a:pPr>
              <a:buBlip>
                <a:blip r:embed="rId3"/>
              </a:buBlip>
            </a:pPr>
            <a:endParaRPr lang="es-ES_tradnl" sz="2400" b="1" dirty="0" smtClean="0">
              <a:latin typeface="Arial" panose="020B0604020202020204" pitchFamily="34" charset="0"/>
              <a:cs typeface="Arial" panose="020B0604020202020204" pitchFamily="34" charset="0"/>
            </a:endParaRPr>
          </a:p>
          <a:p>
            <a:pPr>
              <a:buBlip>
                <a:blip r:embed="rId3"/>
              </a:buBlip>
            </a:pPr>
            <a:endParaRPr lang="es-ES_tradnl" sz="2400" b="1" dirty="0" smtClean="0">
              <a:latin typeface="Arial" panose="020B0604020202020204" pitchFamily="34" charset="0"/>
              <a:cs typeface="Arial" panose="020B0604020202020204" pitchFamily="34" charset="0"/>
            </a:endParaRPr>
          </a:p>
          <a:p>
            <a:pPr>
              <a:buBlip>
                <a:blip r:embed="rId3"/>
              </a:buBlip>
            </a:pPr>
            <a:endParaRPr lang="es-ES_tradnl" sz="2400" b="1" dirty="0" smtClean="0">
              <a:latin typeface="Arial" panose="020B0604020202020204" pitchFamily="34" charset="0"/>
              <a:cs typeface="Arial" panose="020B0604020202020204" pitchFamily="34" charset="0"/>
            </a:endParaRPr>
          </a:p>
          <a:p>
            <a:pPr>
              <a:buBlip>
                <a:blip r:embed="rId3"/>
              </a:buBlip>
            </a:pPr>
            <a:endParaRPr lang="es-ES_tradnl" sz="2400" b="1" dirty="0" smtClean="0">
              <a:latin typeface="Arial" panose="020B0604020202020204" pitchFamily="34" charset="0"/>
              <a:cs typeface="Arial" panose="020B0604020202020204" pitchFamily="34" charset="0"/>
            </a:endParaRPr>
          </a:p>
          <a:p>
            <a:pPr>
              <a:buBlip>
                <a:blip r:embed="rId3"/>
              </a:buBlip>
            </a:pPr>
            <a:r>
              <a:rPr lang="es-ES_tradnl" sz="2400" b="1" dirty="0" smtClean="0">
                <a:latin typeface="Arial" panose="020B0604020202020204" pitchFamily="34" charset="0"/>
                <a:cs typeface="Arial" panose="020B0604020202020204" pitchFamily="34" charset="0"/>
              </a:rPr>
              <a:t>Muestre las temperaturas en </a:t>
            </a:r>
            <a:r>
              <a:rPr lang="es-ES_tradnl" sz="2400" b="1" dirty="0" smtClean="0">
                <a:solidFill>
                  <a:srgbClr val="FFFF00"/>
                </a:solidFill>
                <a:latin typeface="Arial" panose="020B0604020202020204" pitchFamily="34" charset="0"/>
                <a:cs typeface="Arial" panose="020B0604020202020204" pitchFamily="34" charset="0"/>
              </a:rPr>
              <a:t>“FAHRENHEIT”</a:t>
            </a:r>
          </a:p>
          <a:p>
            <a:pPr>
              <a:buBlip>
                <a:blip r:embed="rId3"/>
              </a:buBlip>
            </a:pPr>
            <a:endParaRPr lang="es-ES_tradnl" sz="2400"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838200"/>
            <a:ext cx="4191000" cy="139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048000"/>
            <a:ext cx="526819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DBB2C841-449F-4040-A870-B073D3DB043F}" type="slidenum">
              <a:rPr lang="en-US" smtClean="0"/>
              <a:pPr/>
              <a:t>32</a:t>
            </a:fld>
            <a:endParaRPr lang="en-US"/>
          </a:p>
        </p:txBody>
      </p:sp>
    </p:spTree>
    <p:extLst>
      <p:ext uri="{BB962C8B-B14F-4D97-AF65-F5344CB8AC3E}">
        <p14:creationId xmlns:p14="http://schemas.microsoft.com/office/powerpoint/2010/main" val="32192158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457200"/>
            <a:ext cx="8610600" cy="6096000"/>
          </a:xfrm>
        </p:spPr>
        <p:txBody>
          <a:bodyPr>
            <a:normAutofit lnSpcReduction="10000"/>
          </a:bodyPr>
          <a:lstStyle/>
          <a:p>
            <a:pPr>
              <a:buBlip>
                <a:blip r:embed="rId3"/>
              </a:buBlip>
            </a:pPr>
            <a:r>
              <a:rPr lang="es-ES_tradnl" sz="2400" b="1" smtClean="0">
                <a:latin typeface="Arial" panose="020B0604020202020204" pitchFamily="34" charset="0"/>
                <a:cs typeface="Arial" panose="020B0604020202020204" pitchFamily="34" charset="0"/>
              </a:rPr>
              <a:t>En el menú de la izquierda, haga clic sobre</a:t>
            </a:r>
            <a:r>
              <a:rPr lang="es-ES_tradnl" sz="2400" b="1" smtClean="0">
                <a:solidFill>
                  <a:srgbClr val="FFFF00"/>
                </a:solidFill>
                <a:latin typeface="Arial" panose="020B0604020202020204" pitchFamily="34" charset="0"/>
                <a:cs typeface="Arial" panose="020B0604020202020204" pitchFamily="34" charset="0"/>
              </a:rPr>
              <a:t>“FILE AND FOLDER SETTINGS”</a:t>
            </a:r>
          </a:p>
          <a:p>
            <a:pPr>
              <a:buBlip>
                <a:blip r:embed="rId3"/>
              </a:buBlip>
            </a:pPr>
            <a:endParaRPr lang="es-ES_tradnl" sz="2400" b="1" smtClean="0">
              <a:latin typeface="Arial" panose="020B0604020202020204" pitchFamily="34" charset="0"/>
              <a:cs typeface="Arial" panose="020B0604020202020204" pitchFamily="34" charset="0"/>
            </a:endParaRPr>
          </a:p>
          <a:p>
            <a:pPr>
              <a:buBlip>
                <a:blip r:embed="rId3"/>
              </a:buBlip>
            </a:pPr>
            <a:endParaRPr lang="es-ES_tradnl" sz="2400" b="1" smtClean="0">
              <a:latin typeface="Arial" panose="020B0604020202020204" pitchFamily="34" charset="0"/>
              <a:cs typeface="Arial" panose="020B0604020202020204" pitchFamily="34" charset="0"/>
            </a:endParaRPr>
          </a:p>
          <a:p>
            <a:pPr>
              <a:buBlip>
                <a:blip r:embed="rId3"/>
              </a:buBlip>
            </a:pPr>
            <a:endParaRPr lang="es-ES_tradnl" sz="2400" b="1" smtClean="0">
              <a:latin typeface="Arial" panose="020B0604020202020204" pitchFamily="34" charset="0"/>
              <a:cs typeface="Arial" panose="020B0604020202020204" pitchFamily="34" charset="0"/>
            </a:endParaRPr>
          </a:p>
          <a:p>
            <a:pPr>
              <a:buBlip>
                <a:blip r:embed="rId3"/>
              </a:buBlip>
            </a:pPr>
            <a:endParaRPr lang="es-ES_tradnl" sz="2400" b="1" smtClean="0">
              <a:latin typeface="Arial" panose="020B0604020202020204" pitchFamily="34" charset="0"/>
              <a:cs typeface="Arial" panose="020B0604020202020204" pitchFamily="34" charset="0"/>
            </a:endParaRPr>
          </a:p>
          <a:p>
            <a:pPr>
              <a:buBlip>
                <a:blip r:embed="rId3"/>
              </a:buBlip>
            </a:pPr>
            <a:endParaRPr lang="es-ES_tradnl" sz="2400" b="1" smtClean="0">
              <a:latin typeface="Arial" panose="020B0604020202020204" pitchFamily="34" charset="0"/>
              <a:cs typeface="Arial" panose="020B0604020202020204" pitchFamily="34" charset="0"/>
            </a:endParaRPr>
          </a:p>
          <a:p>
            <a:pPr>
              <a:buBlip>
                <a:blip r:embed="rId3"/>
              </a:buBlip>
            </a:pPr>
            <a:endParaRPr lang="es-ES_tradnl" sz="2400" b="1" smtClean="0">
              <a:latin typeface="Arial" panose="020B0604020202020204" pitchFamily="34" charset="0"/>
              <a:cs typeface="Arial" panose="020B0604020202020204" pitchFamily="34" charset="0"/>
            </a:endParaRPr>
          </a:p>
          <a:p>
            <a:pPr>
              <a:buBlip>
                <a:blip r:embed="rId3"/>
              </a:buBlip>
            </a:pPr>
            <a:endParaRPr lang="es-ES_tradnl" sz="2400" b="1" smtClean="0">
              <a:latin typeface="Arial" panose="020B0604020202020204" pitchFamily="34" charset="0"/>
              <a:cs typeface="Arial" panose="020B0604020202020204" pitchFamily="34" charset="0"/>
            </a:endParaRPr>
          </a:p>
          <a:p>
            <a:pPr>
              <a:buBlip>
                <a:blip r:embed="rId3"/>
              </a:buBlip>
            </a:pPr>
            <a:endParaRPr lang="es-ES_tradnl" sz="2400" b="1" smtClean="0">
              <a:latin typeface="Arial" panose="020B0604020202020204" pitchFamily="34" charset="0"/>
              <a:cs typeface="Arial" panose="020B0604020202020204" pitchFamily="34" charset="0"/>
            </a:endParaRPr>
          </a:p>
          <a:p>
            <a:pPr>
              <a:buBlip>
                <a:blip r:embed="rId3"/>
              </a:buBlip>
            </a:pPr>
            <a:endParaRPr lang="es-ES_tradnl" sz="2400" b="1" smtClean="0">
              <a:latin typeface="Arial" panose="020B0604020202020204" pitchFamily="34" charset="0"/>
              <a:cs typeface="Arial" panose="020B0604020202020204" pitchFamily="34" charset="0"/>
            </a:endParaRPr>
          </a:p>
          <a:p>
            <a:pPr>
              <a:buBlip>
                <a:blip r:embed="rId3"/>
              </a:buBlip>
            </a:pPr>
            <a:endParaRPr lang="es-ES_tradnl" sz="2400" b="1" smtClean="0">
              <a:latin typeface="Arial" panose="020B0604020202020204" pitchFamily="34" charset="0"/>
              <a:cs typeface="Arial" panose="020B0604020202020204" pitchFamily="34" charset="0"/>
            </a:endParaRPr>
          </a:p>
          <a:p>
            <a:pPr>
              <a:buBlip>
                <a:blip r:embed="rId3"/>
              </a:buBlip>
            </a:pPr>
            <a:r>
              <a:rPr lang="es-ES_tradnl" sz="2400" b="1" smtClean="0">
                <a:latin typeface="Arial" panose="020B0604020202020204" pitchFamily="34" charset="0"/>
                <a:cs typeface="Arial" panose="020B0604020202020204" pitchFamily="34" charset="0"/>
              </a:rPr>
              <a:t>En la casilla correspondiente a </a:t>
            </a:r>
            <a:r>
              <a:rPr lang="es-ES_tradnl" sz="2400" b="1" smtClean="0">
                <a:solidFill>
                  <a:srgbClr val="FFFF00"/>
                </a:solidFill>
                <a:latin typeface="Arial" panose="020B0604020202020204" pitchFamily="34" charset="0"/>
                <a:cs typeface="Arial" panose="020B0604020202020204" pitchFamily="34" charset="0"/>
              </a:rPr>
              <a:t>“FILE” </a:t>
            </a:r>
            <a:r>
              <a:rPr lang="es-ES_tradnl" sz="2400" b="1" smtClean="0">
                <a:latin typeface="Arial" panose="020B0604020202020204" pitchFamily="34" charset="0"/>
                <a:cs typeface="Arial" panose="020B0604020202020204" pitchFamily="34" charset="0"/>
              </a:rPr>
              <a:t>escriba lo siguiente:</a:t>
            </a:r>
          </a:p>
          <a:p>
            <a:pPr marL="0" indent="0">
              <a:buNone/>
            </a:pPr>
            <a:r>
              <a:rPr lang="es-ES_tradnl" sz="2000" b="1" smtClean="0">
                <a:solidFill>
                  <a:srgbClr val="FFFF00"/>
                </a:solidFill>
                <a:latin typeface="Arial" panose="020B0604020202020204" pitchFamily="34" charset="0"/>
                <a:cs typeface="Arial" panose="020B0604020202020204" pitchFamily="34" charset="0"/>
              </a:rPr>
              <a:t>     </a:t>
            </a:r>
            <a:r>
              <a:rPr lang="es-ES_tradnl" sz="1800" b="1" smtClean="0">
                <a:solidFill>
                  <a:srgbClr val="FFFF00"/>
                </a:solidFill>
                <a:latin typeface="Arial" panose="020B0604020202020204" pitchFamily="34" charset="0"/>
                <a:cs typeface="Arial" panose="020B0604020202020204" pitchFamily="34" charset="0"/>
              </a:rPr>
              <a:t>%ID %STARTED %START-DATE, Finished %FINISH-DATE</a:t>
            </a:r>
            <a:endParaRPr lang="es-ES_tradnl" sz="1800" b="1">
              <a:solidFill>
                <a:srgbClr val="FFFF00"/>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DBB2C841-449F-4040-A870-B073D3DB043F}" type="slidenum">
              <a:rPr lang="en-US" smtClean="0"/>
              <a:pPr/>
              <a:t>33</a:t>
            </a:fld>
            <a:endParaRPr lang="en-US"/>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1" y="1219200"/>
            <a:ext cx="5867399" cy="3738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a:xfrm>
            <a:off x="7070599" y="2309157"/>
            <a:ext cx="489204" cy="349577"/>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50328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553200"/>
          </a:xfrm>
        </p:spPr>
        <p:txBody>
          <a:bodyPr>
            <a:normAutofit lnSpcReduction="10000"/>
          </a:bodyPr>
          <a:lstStyle/>
          <a:p>
            <a:pPr>
              <a:buBlip>
                <a:blip r:embed="rId3"/>
              </a:buBlip>
            </a:pPr>
            <a:r>
              <a:rPr lang="es-ES_tradnl" sz="2400" b="1" dirty="0" smtClean="0">
                <a:latin typeface="Arial" panose="020B0604020202020204" pitchFamily="34" charset="0"/>
                <a:cs typeface="Arial" panose="020B0604020202020204" pitchFamily="34" charset="0"/>
              </a:rPr>
              <a:t>En la casilla correspondiente a </a:t>
            </a:r>
            <a:r>
              <a:rPr lang="es-ES_tradnl" sz="2400" b="1" dirty="0" smtClean="0">
                <a:solidFill>
                  <a:srgbClr val="FFFF00"/>
                </a:solidFill>
                <a:latin typeface="Arial" panose="020B0604020202020204" pitchFamily="34" charset="0"/>
                <a:cs typeface="Arial" panose="020B0604020202020204" pitchFamily="34" charset="0"/>
              </a:rPr>
              <a:t>“FOLDER”</a:t>
            </a:r>
            <a:r>
              <a:rPr lang="es-ES_tradnl" sz="2400" b="1" dirty="0" smtClean="0">
                <a:latin typeface="Arial" panose="020B0604020202020204" pitchFamily="34" charset="0"/>
                <a:cs typeface="Arial" panose="020B0604020202020204" pitchFamily="34" charset="0"/>
              </a:rPr>
              <a:t>, seleccione la carpeta en la que el usuario guardará los archivos de datos provenientes del </a:t>
            </a:r>
            <a:r>
              <a:rPr lang="es-ES_tradnl" sz="2400" b="1" dirty="0" err="1" smtClean="0">
                <a:latin typeface="Arial" panose="020B0604020202020204" pitchFamily="34" charset="0"/>
                <a:cs typeface="Arial" panose="020B0604020202020204" pitchFamily="34" charset="0"/>
              </a:rPr>
              <a:t>LogTag</a:t>
            </a:r>
            <a:endParaRPr lang="es-ES_tradnl" sz="2400" b="1" dirty="0" smtClean="0">
              <a:latin typeface="Arial" panose="020B0604020202020204" pitchFamily="34" charset="0"/>
              <a:cs typeface="Arial" panose="020B0604020202020204" pitchFamily="34" charset="0"/>
            </a:endParaRPr>
          </a:p>
          <a:p>
            <a:pPr marL="0" indent="0">
              <a:buNone/>
            </a:pPr>
            <a:endParaRPr lang="es-ES_tradnl" sz="2400" dirty="0" smtClean="0"/>
          </a:p>
          <a:p>
            <a:pPr>
              <a:buBlip>
                <a:blip r:embed="rId3"/>
              </a:buBlip>
            </a:pPr>
            <a:r>
              <a:rPr lang="es-ES_tradnl" sz="2400" b="1" dirty="0" smtClean="0">
                <a:latin typeface="Arial" panose="020B0604020202020204" pitchFamily="34" charset="0"/>
                <a:cs typeface="Arial" panose="020B0604020202020204" pitchFamily="34" charset="0"/>
              </a:rPr>
              <a:t>Dicha carpeta necesita ser accedida por múltiples usuarios, por lo que lo ideal es que la carpeta se localice en una unidad compartida. Si existen </a:t>
            </a:r>
            <a:r>
              <a:rPr lang="es-ES_tradnl" sz="2400" b="1" dirty="0">
                <a:latin typeface="Arial" panose="020B0604020202020204" pitchFamily="34" charset="0"/>
                <a:cs typeface="Arial" panose="020B0604020202020204" pitchFamily="34" charset="0"/>
              </a:rPr>
              <a:t>múltiples </a:t>
            </a:r>
            <a:r>
              <a:rPr lang="es-ES_tradnl" sz="2400" b="1" dirty="0" smtClean="0">
                <a:latin typeface="Arial" panose="020B0604020202020204" pitchFamily="34" charset="0"/>
                <a:cs typeface="Arial" panose="020B0604020202020204" pitchFamily="34" charset="0"/>
              </a:rPr>
              <a:t>usuarios para la misma computadora, el escritorio podría ser utilizado con este propósito. </a:t>
            </a:r>
            <a:r>
              <a:rPr lang="es-ES_tradnl" sz="2400" b="1" dirty="0" smtClean="0">
                <a:solidFill>
                  <a:srgbClr val="FF0000"/>
                </a:solidFill>
                <a:latin typeface="Arial" panose="020B0604020202020204" pitchFamily="34" charset="0"/>
                <a:cs typeface="Arial" panose="020B0604020202020204" pitchFamily="34" charset="0"/>
              </a:rPr>
              <a:t>Haga clic sobre “…”</a:t>
            </a:r>
          </a:p>
          <a:p>
            <a:pPr>
              <a:buBlip>
                <a:blip r:embed="rId3"/>
              </a:buBlip>
            </a:pPr>
            <a:endParaRPr lang="es-ES_tradnl" sz="2400" dirty="0" smtClean="0"/>
          </a:p>
          <a:p>
            <a:pPr marL="0" indent="0">
              <a:buNone/>
            </a:pPr>
            <a:endParaRPr lang="es-ES_tradnl" sz="2400" dirty="0" smtClean="0"/>
          </a:p>
          <a:p>
            <a:pPr>
              <a:buBlip>
                <a:blip r:embed="rId3"/>
              </a:buBlip>
            </a:pPr>
            <a:endParaRPr lang="es-ES_tradnl" sz="2400" dirty="0" smtClean="0"/>
          </a:p>
          <a:p>
            <a:pPr marL="0" indent="0">
              <a:buNone/>
            </a:pPr>
            <a:endParaRPr lang="es-ES_tradnl" sz="2400" dirty="0" smtClean="0"/>
          </a:p>
          <a:p>
            <a:pPr>
              <a:buBlip>
                <a:blip r:embed="rId3"/>
              </a:buBlip>
            </a:pPr>
            <a:r>
              <a:rPr lang="es-ES_tradnl" sz="2400" b="1" dirty="0" smtClean="0">
                <a:latin typeface="Arial" panose="020B0604020202020204" pitchFamily="34" charset="0"/>
                <a:cs typeface="Arial" panose="020B0604020202020204" pitchFamily="34" charset="0"/>
              </a:rPr>
              <a:t>Seleccione la unidad donde los archivos del </a:t>
            </a:r>
            <a:r>
              <a:rPr lang="es-ES_tradnl" sz="2400" b="1" dirty="0" err="1" smtClean="0">
                <a:latin typeface="Arial" panose="020B0604020202020204" pitchFamily="34" charset="0"/>
                <a:cs typeface="Arial" panose="020B0604020202020204" pitchFamily="34" charset="0"/>
              </a:rPr>
              <a:t>LogTag</a:t>
            </a:r>
            <a:r>
              <a:rPr lang="es-ES_tradnl" sz="2400" b="1" dirty="0" smtClean="0">
                <a:latin typeface="Arial" panose="020B0604020202020204" pitchFamily="34" charset="0"/>
                <a:cs typeface="Arial" panose="020B0604020202020204" pitchFamily="34" charset="0"/>
              </a:rPr>
              <a:t> serán guardados. Si la carpeta del </a:t>
            </a:r>
            <a:r>
              <a:rPr lang="es-ES_tradnl" sz="2400" b="1" dirty="0" err="1" smtClean="0">
                <a:latin typeface="Arial" panose="020B0604020202020204" pitchFamily="34" charset="0"/>
                <a:cs typeface="Arial" panose="020B0604020202020204" pitchFamily="34" charset="0"/>
              </a:rPr>
              <a:t>LogTag</a:t>
            </a:r>
            <a:r>
              <a:rPr lang="es-ES_tradnl" sz="2400" b="1" dirty="0" smtClean="0">
                <a:latin typeface="Arial" panose="020B0604020202020204" pitchFamily="34" charset="0"/>
                <a:cs typeface="Arial" panose="020B0604020202020204" pitchFamily="34" charset="0"/>
              </a:rPr>
              <a:t> ya existe, haga clic sobre </a:t>
            </a:r>
            <a:r>
              <a:rPr lang="es-ES_tradnl" sz="2400" b="1" dirty="0" smtClean="0">
                <a:solidFill>
                  <a:srgbClr val="FFFF00"/>
                </a:solidFill>
                <a:latin typeface="Arial" panose="020B0604020202020204" pitchFamily="34" charset="0"/>
                <a:cs typeface="Arial" panose="020B0604020202020204" pitchFamily="34" charset="0"/>
              </a:rPr>
              <a:t>“…”</a:t>
            </a:r>
            <a:endParaRPr lang="es-ES_tradnl" sz="2400" b="1"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DBB2C841-449F-4040-A870-B073D3DB043F}" type="slidenum">
              <a:rPr lang="en-US" smtClean="0"/>
              <a:pPr/>
              <a:t>34</a:t>
            </a:fld>
            <a:endParaRPr lang="en-US"/>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3505200"/>
            <a:ext cx="3352800" cy="1901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4038600"/>
            <a:ext cx="512763"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41997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a:bodyPr>
          <a:lstStyle/>
          <a:p>
            <a:pPr>
              <a:spcAft>
                <a:spcPts val="1800"/>
              </a:spcAft>
              <a:buBlip>
                <a:blip r:embed="rId3"/>
              </a:buBlip>
            </a:pPr>
            <a:r>
              <a:rPr lang="es-ES_tradnl" sz="2400" b="1" dirty="0" smtClean="0">
                <a:latin typeface="Arial" panose="020B0604020202020204" pitchFamily="34" charset="0"/>
                <a:cs typeface="Arial" panose="020B0604020202020204" pitchFamily="34" charset="0"/>
              </a:rPr>
              <a:t>Seleccione la unidad donde los archivos del </a:t>
            </a:r>
            <a:r>
              <a:rPr lang="es-ES_tradnl" sz="2400" b="1" dirty="0" err="1" smtClean="0">
                <a:latin typeface="Arial" panose="020B0604020202020204" pitchFamily="34" charset="0"/>
                <a:cs typeface="Arial" panose="020B0604020202020204" pitchFamily="34" charset="0"/>
              </a:rPr>
              <a:t>LogTag</a:t>
            </a:r>
            <a:r>
              <a:rPr lang="es-ES_tradnl" sz="2400" b="1" dirty="0" smtClean="0">
                <a:latin typeface="Arial" panose="020B0604020202020204" pitchFamily="34" charset="0"/>
                <a:cs typeface="Arial" panose="020B0604020202020204" pitchFamily="34" charset="0"/>
              </a:rPr>
              <a:t> serán guardados. Si la carpeta </a:t>
            </a:r>
            <a:r>
              <a:rPr lang="es-ES_tradnl" sz="2400" b="1" dirty="0" err="1" smtClean="0">
                <a:latin typeface="Arial" panose="020B0604020202020204" pitchFamily="34" charset="0"/>
                <a:cs typeface="Arial" panose="020B0604020202020204" pitchFamily="34" charset="0"/>
              </a:rPr>
              <a:t>LogTag</a:t>
            </a:r>
            <a:r>
              <a:rPr lang="es-ES_tradnl" sz="2400" b="1" dirty="0" smtClean="0">
                <a:latin typeface="Arial" panose="020B0604020202020204" pitchFamily="34" charset="0"/>
                <a:cs typeface="Arial" panose="020B0604020202020204" pitchFamily="34" charset="0"/>
              </a:rPr>
              <a:t> ya existe, haga clic una vez para seleccionarla, y luego haga clic sobre </a:t>
            </a:r>
            <a:r>
              <a:rPr lang="es-ES_tradnl" sz="2400" b="1" dirty="0" smtClean="0">
                <a:solidFill>
                  <a:srgbClr val="FFFF00"/>
                </a:solidFill>
                <a:latin typeface="Arial" panose="020B0604020202020204" pitchFamily="34" charset="0"/>
                <a:cs typeface="Arial" panose="020B0604020202020204" pitchFamily="34" charset="0"/>
              </a:rPr>
              <a:t>“OK”</a:t>
            </a:r>
          </a:p>
          <a:p>
            <a:pPr>
              <a:spcAft>
                <a:spcPts val="1800"/>
              </a:spcAft>
              <a:buBlip>
                <a:blip r:embed="rId3"/>
              </a:buBlip>
            </a:pPr>
            <a:r>
              <a:rPr lang="es-ES_tradnl" sz="2400" b="1" dirty="0" smtClean="0">
                <a:latin typeface="Arial" panose="020B0604020202020204" pitchFamily="34" charset="0"/>
                <a:cs typeface="Arial" panose="020B0604020202020204" pitchFamily="34" charset="0"/>
              </a:rPr>
              <a:t>Si no existiese una carpeta, haga clic sobre </a:t>
            </a:r>
            <a:r>
              <a:rPr lang="es-ES_tradnl" sz="2400" b="1" dirty="0" smtClean="0">
                <a:solidFill>
                  <a:srgbClr val="FFFF00"/>
                </a:solidFill>
                <a:latin typeface="Arial" panose="020B0604020202020204" pitchFamily="34" charset="0"/>
                <a:cs typeface="Arial" panose="020B0604020202020204" pitchFamily="34" charset="0"/>
              </a:rPr>
              <a:t>“MAKE NEW FOLDER”, </a:t>
            </a:r>
            <a:r>
              <a:rPr lang="es-ES_tradnl" sz="2400" b="1" dirty="0" smtClean="0">
                <a:latin typeface="Arial" panose="020B0604020202020204" pitchFamily="34" charset="0"/>
                <a:cs typeface="Arial" panose="020B0604020202020204" pitchFamily="34" charset="0"/>
              </a:rPr>
              <a:t>nómbrela </a:t>
            </a:r>
            <a:r>
              <a:rPr lang="es-ES_tradnl" sz="2400" b="1" dirty="0" err="1" smtClean="0">
                <a:latin typeface="Arial" panose="020B0604020202020204" pitchFamily="34" charset="0"/>
                <a:cs typeface="Arial" panose="020B0604020202020204" pitchFamily="34" charset="0"/>
              </a:rPr>
              <a:t>LogTag</a:t>
            </a:r>
            <a:r>
              <a:rPr lang="es-ES_tradnl" sz="2400" b="1" dirty="0" smtClean="0">
                <a:latin typeface="Arial" panose="020B0604020202020204" pitchFamily="34" charset="0"/>
                <a:cs typeface="Arial" panose="020B0604020202020204" pitchFamily="34" charset="0"/>
              </a:rPr>
              <a:t>, y luego haga clic sobre </a:t>
            </a:r>
            <a:r>
              <a:rPr lang="es-ES_tradnl" sz="2400" b="1" dirty="0" smtClean="0">
                <a:solidFill>
                  <a:srgbClr val="FFFF00"/>
                </a:solidFill>
                <a:latin typeface="Arial" panose="020B0604020202020204" pitchFamily="34" charset="0"/>
                <a:cs typeface="Arial" panose="020B0604020202020204" pitchFamily="34" charset="0"/>
              </a:rPr>
              <a:t>“OK”</a:t>
            </a:r>
          </a:p>
          <a:p>
            <a:endParaRPr lang="es-ES_tradnl" sz="2400"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3124200"/>
            <a:ext cx="4347796"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DBB2C841-449F-4040-A870-B073D3DB043F}" type="slidenum">
              <a:rPr lang="en-US" smtClean="0"/>
              <a:pPr/>
              <a:t>35</a:t>
            </a:fld>
            <a:endParaRPr lang="en-US"/>
          </a:p>
        </p:txBody>
      </p:sp>
    </p:spTree>
    <p:extLst>
      <p:ext uri="{BB962C8B-B14F-4D97-AF65-F5344CB8AC3E}">
        <p14:creationId xmlns:p14="http://schemas.microsoft.com/office/powerpoint/2010/main" val="17166141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BB2C841-449F-4040-A870-B073D3DB043F}" type="slidenum">
              <a:rPr lang="en-US" smtClean="0"/>
              <a:pPr/>
              <a:t>36</a:t>
            </a:fld>
            <a:endParaRPr lang="en-U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13" y="685801"/>
            <a:ext cx="7877175"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Left Arrow 6"/>
          <p:cNvSpPr/>
          <p:nvPr/>
        </p:nvSpPr>
        <p:spPr>
          <a:xfrm rot="10800000">
            <a:off x="3048000" y="1644977"/>
            <a:ext cx="489204" cy="349577"/>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96011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676400"/>
            <a:ext cx="8229600" cy="1143000"/>
          </a:xfrm>
        </p:spPr>
        <p:txBody>
          <a:bodyPr>
            <a:noAutofit/>
          </a:bodyPr>
          <a:lstStyle/>
          <a:p>
            <a:r>
              <a:rPr lang="es-ES_tradnl" sz="5400" dirty="0" smtClean="0">
                <a:solidFill>
                  <a:srgbClr val="FFFF00"/>
                </a:solidFill>
                <a:latin typeface="Arial Black" panose="020B0A04020102020204" pitchFamily="34" charset="0"/>
              </a:rPr>
              <a:t>Configuración de los perfiles de usuarios</a:t>
            </a:r>
            <a:endParaRPr lang="es-ES_tradnl" sz="5400" dirty="0">
              <a:solidFill>
                <a:srgbClr val="FFFF00"/>
              </a:solidFill>
              <a:latin typeface="Arial Black" panose="020B0A04020102020204" pitchFamily="34" charset="0"/>
            </a:endParaRPr>
          </a:p>
        </p:txBody>
      </p:sp>
      <p:sp>
        <p:nvSpPr>
          <p:cNvPr id="5" name="Slide Number Placeholder 4"/>
          <p:cNvSpPr>
            <a:spLocks noGrp="1"/>
          </p:cNvSpPr>
          <p:nvPr>
            <p:ph type="sldNum" sz="quarter" idx="12"/>
          </p:nvPr>
        </p:nvSpPr>
        <p:spPr/>
        <p:txBody>
          <a:bodyPr/>
          <a:lstStyle/>
          <a:p>
            <a:fld id="{DBB2C841-449F-4040-A870-B073D3DB043F}" type="slidenum">
              <a:rPr lang="en-US" smtClean="0"/>
              <a:pPr/>
              <a:t>37</a:t>
            </a:fld>
            <a:endParaRPr lang="en-US"/>
          </a:p>
        </p:txBody>
      </p:sp>
    </p:spTree>
    <p:extLst>
      <p:ext uri="{BB962C8B-B14F-4D97-AF65-F5344CB8AC3E}">
        <p14:creationId xmlns:p14="http://schemas.microsoft.com/office/powerpoint/2010/main" val="31356855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BB2C841-449F-4040-A870-B073D3DB043F}" type="slidenum">
              <a:rPr lang="en-US" smtClean="0"/>
              <a:pPr/>
              <a:t>38</a:t>
            </a:fld>
            <a:endParaRPr lang="en-US"/>
          </a:p>
        </p:txBody>
      </p:sp>
      <p:pic>
        <p:nvPicPr>
          <p:cNvPr id="6" name="Content Placeholder 5" descr="cid:image001.png@01D0032D.2D200830"/>
          <p:cNvPicPr>
            <a:picLocks noGrp="1"/>
          </p:cNvPicPr>
          <p:nvPr>
            <p:ph idx="1"/>
          </p:nvPr>
        </p:nvPicPr>
        <p:blipFill>
          <a:blip r:embed="rId3" r:link="rId4">
            <a:extLst>
              <a:ext uri="{28A0092B-C50C-407E-A947-70E740481C1C}">
                <a14:useLocalDpi xmlns:a14="http://schemas.microsoft.com/office/drawing/2010/main" val="0"/>
              </a:ext>
            </a:extLst>
          </a:blip>
          <a:srcRect/>
          <a:stretch>
            <a:fillRect/>
          </a:stretch>
        </p:blipFill>
        <p:spPr bwMode="auto">
          <a:xfrm>
            <a:off x="2209800" y="2590800"/>
            <a:ext cx="4343400" cy="3429000"/>
          </a:xfrm>
          <a:prstGeom prst="rect">
            <a:avLst/>
          </a:prstGeom>
          <a:noFill/>
          <a:ln>
            <a:noFill/>
          </a:ln>
        </p:spPr>
      </p:pic>
      <p:sp>
        <p:nvSpPr>
          <p:cNvPr id="7" name="Rectangle 6"/>
          <p:cNvSpPr/>
          <p:nvPr/>
        </p:nvSpPr>
        <p:spPr>
          <a:xfrm>
            <a:off x="304800" y="457200"/>
            <a:ext cx="7086600" cy="1938992"/>
          </a:xfrm>
          <a:prstGeom prst="rect">
            <a:avLst/>
          </a:prstGeom>
        </p:spPr>
        <p:txBody>
          <a:bodyPr wrap="square">
            <a:spAutoFit/>
          </a:bodyPr>
          <a:lstStyle/>
          <a:p>
            <a:pPr lvl="0"/>
            <a:r>
              <a:rPr lang="es-ES_tradnl" sz="2400" b="1" dirty="0" smtClean="0">
                <a:solidFill>
                  <a:srgbClr val="FFFF00"/>
                </a:solidFill>
                <a:latin typeface="Arial" panose="020B0604020202020204" pitchFamily="34" charset="0"/>
                <a:cs typeface="Arial" panose="020B0604020202020204" pitchFamily="34" charset="0"/>
              </a:rPr>
              <a:t>PERFILES DE USUARIOS:</a:t>
            </a:r>
          </a:p>
          <a:p>
            <a:pPr lvl="0"/>
            <a:endParaRPr lang="es-ES_tradnl" sz="2400" b="1" dirty="0" smtClean="0">
              <a:latin typeface="Arial" panose="020B0604020202020204" pitchFamily="34" charset="0"/>
              <a:cs typeface="Arial" panose="020B0604020202020204" pitchFamily="34" charset="0"/>
            </a:endParaRPr>
          </a:p>
          <a:p>
            <a:pPr marL="342900" lvl="0" indent="-342900">
              <a:buBlip>
                <a:blip r:embed="rId5"/>
              </a:buBlip>
            </a:pPr>
            <a:r>
              <a:rPr lang="es-ES_tradnl" sz="2400" b="1" dirty="0" smtClean="0">
                <a:latin typeface="Arial" panose="020B0604020202020204" pitchFamily="34" charset="0"/>
                <a:cs typeface="Arial" panose="020B0604020202020204" pitchFamily="34" charset="0"/>
              </a:rPr>
              <a:t>Abra el software </a:t>
            </a:r>
            <a:r>
              <a:rPr lang="es-ES_tradnl" sz="2400" b="1" dirty="0" err="1" smtClean="0">
                <a:latin typeface="Arial" panose="020B0604020202020204" pitchFamily="34" charset="0"/>
                <a:cs typeface="Arial" panose="020B0604020202020204" pitchFamily="34" charset="0"/>
              </a:rPr>
              <a:t>LogTag</a:t>
            </a:r>
            <a:r>
              <a:rPr lang="es-ES_tradnl" sz="2400" b="1" dirty="0" smtClean="0">
                <a:latin typeface="Arial" panose="020B0604020202020204" pitchFamily="34" charset="0"/>
                <a:cs typeface="Arial" panose="020B0604020202020204" pitchFamily="34" charset="0"/>
              </a:rPr>
              <a:t> </a:t>
            </a:r>
            <a:r>
              <a:rPr lang="es-ES_tradnl" sz="2400" b="1" dirty="0" err="1" smtClean="0">
                <a:latin typeface="Arial" panose="020B0604020202020204" pitchFamily="34" charset="0"/>
                <a:cs typeface="Arial" panose="020B0604020202020204" pitchFamily="34" charset="0"/>
              </a:rPr>
              <a:t>Analyzer</a:t>
            </a:r>
            <a:endParaRPr lang="es-ES_tradnl" sz="2400" b="1" dirty="0" smtClean="0">
              <a:latin typeface="Arial" panose="020B0604020202020204" pitchFamily="34" charset="0"/>
              <a:cs typeface="Arial" panose="020B0604020202020204" pitchFamily="34" charset="0"/>
            </a:endParaRPr>
          </a:p>
          <a:p>
            <a:pPr marL="342900" lvl="0" indent="-342900">
              <a:buBlip>
                <a:blip r:embed="rId5"/>
              </a:buBlip>
            </a:pPr>
            <a:endParaRPr lang="es-ES_tradnl" sz="2400" b="1" dirty="0" smtClean="0">
              <a:latin typeface="Arial" panose="020B0604020202020204" pitchFamily="34" charset="0"/>
              <a:cs typeface="Arial" panose="020B0604020202020204" pitchFamily="34" charset="0"/>
            </a:endParaRPr>
          </a:p>
          <a:p>
            <a:pPr marL="342900" indent="-342900">
              <a:buBlip>
                <a:blip r:embed="rId5"/>
              </a:buBlip>
            </a:pPr>
            <a:r>
              <a:rPr lang="es-ES_tradnl" sz="2400" b="1" dirty="0" smtClean="0">
                <a:latin typeface="Arial" panose="020B0604020202020204" pitchFamily="34" charset="0"/>
                <a:cs typeface="Arial" panose="020B0604020202020204" pitchFamily="34" charset="0"/>
              </a:rPr>
              <a:t>Seleccione “</a:t>
            </a:r>
            <a:r>
              <a:rPr lang="es-ES_tradnl" sz="2400" b="1" dirty="0" err="1" smtClean="0">
                <a:latin typeface="Arial" panose="020B0604020202020204" pitchFamily="34" charset="0"/>
                <a:cs typeface="Arial" panose="020B0604020202020204" pitchFamily="34" charset="0"/>
              </a:rPr>
              <a:t>Edit</a:t>
            </a:r>
            <a:r>
              <a:rPr lang="es-ES_tradnl" sz="2400" b="1" dirty="0" smtClean="0">
                <a:latin typeface="Arial" panose="020B0604020202020204" pitchFamily="34" charset="0"/>
                <a:cs typeface="Arial" panose="020B0604020202020204" pitchFamily="34" charset="0"/>
              </a:rPr>
              <a:t>” y luego “</a:t>
            </a:r>
            <a:r>
              <a:rPr lang="es-ES_tradnl" sz="2400" b="1" dirty="0" err="1" smtClean="0">
                <a:latin typeface="Arial" panose="020B0604020202020204" pitchFamily="34" charset="0"/>
                <a:cs typeface="Arial" panose="020B0604020202020204" pitchFamily="34" charset="0"/>
              </a:rPr>
              <a:t>Options</a:t>
            </a:r>
            <a:r>
              <a:rPr lang="es-ES_tradnl" sz="2400" b="1" dirty="0" smtClean="0">
                <a:latin typeface="Arial" panose="020B0604020202020204" pitchFamily="34" charset="0"/>
                <a:cs typeface="Arial" panose="020B0604020202020204" pitchFamily="34" charset="0"/>
              </a:rPr>
              <a:t>”</a:t>
            </a:r>
            <a:endParaRPr lang="es-ES_tradnl"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6699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lstStyle/>
          <a:p>
            <a:pPr lvl="0">
              <a:buBlip>
                <a:blip r:embed="rId3"/>
              </a:buBlip>
            </a:pPr>
            <a:r>
              <a:rPr lang="es-ES_tradnl" sz="2400" b="1" dirty="0" smtClean="0">
                <a:latin typeface="Arial" panose="020B0604020202020204" pitchFamily="34" charset="0"/>
                <a:cs typeface="Arial" panose="020B0604020202020204" pitchFamily="34" charset="0"/>
              </a:rPr>
              <a:t>Seleccione “</a:t>
            </a:r>
            <a:r>
              <a:rPr lang="es-ES_tradnl" sz="2400" b="1" dirty="0" err="1" smtClean="0">
                <a:latin typeface="Arial" panose="020B0604020202020204" pitchFamily="34" charset="0"/>
                <a:cs typeface="Arial" panose="020B0604020202020204" pitchFamily="34" charset="0"/>
              </a:rPr>
              <a:t>Exports</a:t>
            </a:r>
            <a:r>
              <a:rPr lang="es-ES_tradnl" sz="2400" b="1" dirty="0" smtClean="0">
                <a:latin typeface="Arial" panose="020B0604020202020204" pitchFamily="34" charset="0"/>
                <a:cs typeface="Arial" panose="020B0604020202020204" pitchFamily="34" charset="0"/>
              </a:rPr>
              <a:t> and </a:t>
            </a:r>
            <a:r>
              <a:rPr lang="es-ES_tradnl" sz="2400" b="1" dirty="0" err="1" smtClean="0">
                <a:latin typeface="Arial" panose="020B0604020202020204" pitchFamily="34" charset="0"/>
                <a:cs typeface="Arial" panose="020B0604020202020204" pitchFamily="34" charset="0"/>
              </a:rPr>
              <a:t>Reports</a:t>
            </a:r>
            <a:r>
              <a:rPr lang="es-ES_tradnl" sz="2400" b="1" dirty="0" smtClean="0">
                <a:latin typeface="Arial" panose="020B0604020202020204" pitchFamily="34" charset="0"/>
                <a:cs typeface="Arial" panose="020B0604020202020204" pitchFamily="34" charset="0"/>
              </a:rPr>
              <a:t>”</a:t>
            </a:r>
          </a:p>
          <a:p>
            <a:pPr lvl="0">
              <a:buBlip>
                <a:blip r:embed="rId3"/>
              </a:buBlip>
            </a:pPr>
            <a:r>
              <a:rPr lang="es-ES_tradnl" sz="2400" b="1" dirty="0" smtClean="0">
                <a:latin typeface="Arial" panose="020B0604020202020204" pitchFamily="34" charset="0"/>
                <a:cs typeface="Arial" panose="020B0604020202020204" pitchFamily="34" charset="0"/>
              </a:rPr>
              <a:t>Haga clic sobre </a:t>
            </a:r>
            <a:r>
              <a:rPr lang="es-ES_tradnl" sz="2400" b="1" dirty="0" err="1" smtClean="0">
                <a:latin typeface="Arial" panose="020B0604020202020204" pitchFamily="34" charset="0"/>
                <a:cs typeface="Arial" panose="020B0604020202020204" pitchFamily="34" charset="0"/>
              </a:rPr>
              <a:t>Customize</a:t>
            </a:r>
            <a:r>
              <a:rPr lang="es-ES_tradnl" sz="2400" b="1" dirty="0" smtClean="0">
                <a:latin typeface="Arial" panose="020B0604020202020204" pitchFamily="34" charset="0"/>
                <a:cs typeface="Arial" panose="020B0604020202020204" pitchFamily="34" charset="0"/>
              </a:rPr>
              <a:t> *.</a:t>
            </a:r>
            <a:r>
              <a:rPr lang="es-ES_tradnl" sz="2400" b="1" dirty="0" err="1" smtClean="0">
                <a:latin typeface="Arial" panose="020B0604020202020204" pitchFamily="34" charset="0"/>
                <a:cs typeface="Arial" panose="020B0604020202020204" pitchFamily="34" charset="0"/>
              </a:rPr>
              <a:t>csv</a:t>
            </a:r>
            <a:endParaRPr lang="es-ES_tradnl" sz="2400" b="1" dirty="0" smtClean="0">
              <a:latin typeface="Arial" panose="020B0604020202020204" pitchFamily="34" charset="0"/>
              <a:cs typeface="Arial" panose="020B0604020202020204" pitchFamily="34" charset="0"/>
            </a:endParaRPr>
          </a:p>
          <a:p>
            <a:endParaRPr lang="es-ES_tradnl" dirty="0"/>
          </a:p>
        </p:txBody>
      </p:sp>
      <p:sp>
        <p:nvSpPr>
          <p:cNvPr id="5" name="Slide Number Placeholder 4"/>
          <p:cNvSpPr>
            <a:spLocks noGrp="1"/>
          </p:cNvSpPr>
          <p:nvPr>
            <p:ph type="sldNum" sz="quarter" idx="12"/>
          </p:nvPr>
        </p:nvSpPr>
        <p:spPr/>
        <p:txBody>
          <a:bodyPr/>
          <a:lstStyle/>
          <a:p>
            <a:fld id="{DBB2C841-449F-4040-A870-B073D3DB043F}" type="slidenum">
              <a:rPr lang="en-US" smtClean="0"/>
              <a:pPr/>
              <a:t>39</a:t>
            </a:fld>
            <a:endParaRPr lang="en-US"/>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371600"/>
            <a:ext cx="7877175" cy="501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47310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BB2C841-449F-4040-A870-B073D3DB043F}" type="slidenum">
              <a:rPr lang="en-US" smtClean="0"/>
              <a:pPr/>
              <a:t>4</a:t>
            </a:fld>
            <a:endParaRPr lang="en-US"/>
          </a:p>
        </p:txBody>
      </p:sp>
      <p:sp>
        <p:nvSpPr>
          <p:cNvPr id="6" name="Title 1"/>
          <p:cNvSpPr>
            <a:spLocks noGrp="1"/>
          </p:cNvSpPr>
          <p:nvPr>
            <p:ph type="title"/>
          </p:nvPr>
        </p:nvSpPr>
        <p:spPr>
          <a:xfrm>
            <a:off x="304800" y="304800"/>
            <a:ext cx="8534400" cy="2590800"/>
          </a:xfrm>
        </p:spPr>
        <p:txBody>
          <a:bodyPr>
            <a:normAutofit/>
          </a:bodyPr>
          <a:lstStyle/>
          <a:p>
            <a:r>
              <a:rPr lang="es-ES_tradnl" sz="3600" dirty="0" smtClean="0">
                <a:solidFill>
                  <a:srgbClr val="FFFF00"/>
                </a:solidFill>
                <a:latin typeface="Arial Black" panose="020B0A04020102020204" pitchFamily="34" charset="0"/>
              </a:rPr>
              <a:t>Instalación del software </a:t>
            </a:r>
            <a:r>
              <a:rPr lang="es-ES_tradnl" sz="3600" dirty="0" err="1" smtClean="0">
                <a:solidFill>
                  <a:srgbClr val="FFFF00"/>
                </a:solidFill>
                <a:latin typeface="Arial Black" panose="020B0A04020102020204" pitchFamily="34" charset="0"/>
              </a:rPr>
              <a:t>LogTag</a:t>
            </a:r>
            <a:endParaRPr lang="es-ES_tradnl" sz="3600" dirty="0">
              <a:solidFill>
                <a:srgbClr val="FFFF00"/>
              </a:solidFill>
              <a:latin typeface="Arial Black" panose="020B0A04020102020204" pitchFamily="34" charset="0"/>
            </a:endParaRPr>
          </a:p>
        </p:txBody>
      </p:sp>
      <p:pic>
        <p:nvPicPr>
          <p:cNvPr id="205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819400"/>
            <a:ext cx="3276600" cy="3276600"/>
          </a:xfrm>
          <a:prstGeom prst="rect">
            <a:avLst/>
          </a:prstGeom>
          <a:noFill/>
          <a:ln w="3810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371916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B2C841-449F-4040-A870-B073D3DB043F}" type="slidenum">
              <a:rPr lang="en-US" smtClean="0"/>
              <a:pPr/>
              <a:t>40</a:t>
            </a:fld>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57200"/>
            <a:ext cx="75438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47587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8229600" cy="1143000"/>
          </a:xfrm>
        </p:spPr>
        <p:txBody>
          <a:bodyPr>
            <a:normAutofit/>
          </a:bodyPr>
          <a:lstStyle/>
          <a:p>
            <a:r>
              <a:rPr lang="es-ES_tradnl" sz="3600" b="1" smtClean="0">
                <a:solidFill>
                  <a:srgbClr val="FFFF00"/>
                </a:solidFill>
                <a:latin typeface="Arial Black" panose="020B0A04020102020204" pitchFamily="34" charset="0"/>
              </a:rPr>
              <a:t>Preparación del LogTag</a:t>
            </a:r>
            <a:endParaRPr lang="es-ES_tradnl" sz="3600"/>
          </a:p>
        </p:txBody>
      </p:sp>
      <p:sp>
        <p:nvSpPr>
          <p:cNvPr id="5" name="Slide Number Placeholder 4"/>
          <p:cNvSpPr>
            <a:spLocks noGrp="1"/>
          </p:cNvSpPr>
          <p:nvPr>
            <p:ph type="sldNum" sz="quarter" idx="12"/>
          </p:nvPr>
        </p:nvSpPr>
        <p:spPr/>
        <p:txBody>
          <a:bodyPr/>
          <a:lstStyle/>
          <a:p>
            <a:fld id="{DBB2C841-449F-4040-A870-B073D3DB043F}" type="slidenum">
              <a:rPr lang="en-US" smtClean="0"/>
              <a:pPr/>
              <a:t>41</a:t>
            </a:fld>
            <a:endParaRPr lang="en-US"/>
          </a:p>
        </p:txBody>
      </p:sp>
      <p:pic>
        <p:nvPicPr>
          <p:cNvPr id="1026" name="Picture 2" descr="https://encrypted-tbn0.gstatic.com/images?q=tbn:ANd9GcRRbM2YcxYbLP4RKR6BDIHhgPSDj1qF83qWaYdymKwur8-ixC6VnkTrAC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2286000"/>
            <a:ext cx="2790825" cy="3677326"/>
          </a:xfrm>
          <a:prstGeom prst="rect">
            <a:avLst/>
          </a:prstGeom>
          <a:noFill/>
          <a:ln w="38100">
            <a:solidFill>
              <a:srgbClr val="FF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7625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8839200" cy="6400800"/>
          </a:xfrm>
        </p:spPr>
        <p:txBody>
          <a:bodyPr>
            <a:normAutofit/>
          </a:bodyPr>
          <a:lstStyle/>
          <a:p>
            <a:pPr>
              <a:lnSpc>
                <a:spcPct val="150000"/>
              </a:lnSpc>
              <a:buBlip>
                <a:blip r:embed="rId3"/>
              </a:buBlip>
            </a:pPr>
            <a:r>
              <a:rPr lang="es-ES_tradnl" sz="2200" b="1" dirty="0" smtClean="0">
                <a:solidFill>
                  <a:srgbClr val="FFFF00"/>
                </a:solidFill>
                <a:latin typeface="Arial" panose="020B0604020202020204" pitchFamily="34" charset="0"/>
                <a:cs typeface="Arial" panose="020B0604020202020204" pitchFamily="34" charset="0"/>
              </a:rPr>
              <a:t>IMPORTANTE:</a:t>
            </a:r>
            <a:r>
              <a:rPr lang="es-ES_tradnl" sz="2200" b="1" dirty="0" smtClean="0">
                <a:latin typeface="Arial" panose="020B0604020202020204" pitchFamily="34" charset="0"/>
                <a:cs typeface="Arial" panose="020B0604020202020204" pitchFamily="34" charset="0"/>
              </a:rPr>
              <a:t>  Asegúrese que el </a:t>
            </a:r>
            <a:r>
              <a:rPr lang="es-ES_tradnl" sz="2200" b="1" dirty="0" err="1" smtClean="0">
                <a:latin typeface="Arial" panose="020B0604020202020204" pitchFamily="34" charset="0"/>
                <a:cs typeface="Arial" panose="020B0604020202020204" pitchFamily="34" charset="0"/>
              </a:rPr>
              <a:t>Probe</a:t>
            </a:r>
            <a:r>
              <a:rPr lang="es-ES_tradnl" sz="2200" b="1" dirty="0" smtClean="0">
                <a:latin typeface="Arial" panose="020B0604020202020204" pitchFamily="34" charset="0"/>
                <a:cs typeface="Arial" panose="020B0604020202020204" pitchFamily="34" charset="0"/>
              </a:rPr>
              <a:t> y </a:t>
            </a:r>
            <a:r>
              <a:rPr lang="es-ES_tradnl" sz="2200" b="1" dirty="0" err="1" smtClean="0">
                <a:latin typeface="Arial" panose="020B0604020202020204" pitchFamily="34" charset="0"/>
                <a:cs typeface="Arial" panose="020B0604020202020204" pitchFamily="34" charset="0"/>
              </a:rPr>
              <a:t>LogTag</a:t>
            </a:r>
            <a:r>
              <a:rPr lang="es-ES_tradnl" sz="2200" b="1" dirty="0" smtClean="0">
                <a:latin typeface="Arial" panose="020B0604020202020204" pitchFamily="34" charset="0"/>
                <a:cs typeface="Arial" panose="020B0604020202020204" pitchFamily="34" charset="0"/>
              </a:rPr>
              <a:t> tengan el mismo número de serie y código de colores.  Inserte el </a:t>
            </a:r>
            <a:r>
              <a:rPr lang="es-ES_tradnl" sz="2200" b="1" dirty="0" err="1" smtClean="0">
                <a:latin typeface="Arial" panose="020B0604020202020204" pitchFamily="34" charset="0"/>
                <a:cs typeface="Arial" panose="020B0604020202020204" pitchFamily="34" charset="0"/>
              </a:rPr>
              <a:t>Probe</a:t>
            </a:r>
            <a:r>
              <a:rPr lang="es-ES_tradnl" sz="2200" b="1" dirty="0" smtClean="0">
                <a:latin typeface="Arial" panose="020B0604020202020204" pitchFamily="34" charset="0"/>
                <a:cs typeface="Arial" panose="020B0604020202020204" pitchFamily="34" charset="0"/>
              </a:rPr>
              <a:t> en el </a:t>
            </a:r>
            <a:r>
              <a:rPr lang="es-ES_tradnl" sz="2200" b="1" dirty="0" err="1" smtClean="0">
                <a:latin typeface="Arial" panose="020B0604020202020204" pitchFamily="34" charset="0"/>
                <a:cs typeface="Arial" panose="020B0604020202020204" pitchFamily="34" charset="0"/>
              </a:rPr>
              <a:t>LogTag</a:t>
            </a:r>
            <a:endParaRPr lang="es-ES_tradnl" sz="2200" b="1" dirty="0" smtClean="0">
              <a:latin typeface="Arial" panose="020B0604020202020204" pitchFamily="34" charset="0"/>
              <a:cs typeface="Arial" panose="020B0604020202020204" pitchFamily="34" charset="0"/>
            </a:endParaRPr>
          </a:p>
          <a:p>
            <a:pPr>
              <a:lnSpc>
                <a:spcPct val="150000"/>
              </a:lnSpc>
              <a:buBlip>
                <a:blip r:embed="rId3"/>
              </a:buBlip>
            </a:pPr>
            <a:endParaRPr lang="es-ES_tradnl" sz="2400" b="1" dirty="0" smtClean="0">
              <a:latin typeface="Arial" panose="020B0604020202020204" pitchFamily="34" charset="0"/>
              <a:cs typeface="Arial" panose="020B0604020202020204" pitchFamily="34" charset="0"/>
            </a:endParaRPr>
          </a:p>
          <a:p>
            <a:pPr>
              <a:lnSpc>
                <a:spcPct val="150000"/>
              </a:lnSpc>
              <a:buBlip>
                <a:blip r:embed="rId3"/>
              </a:buBlip>
            </a:pPr>
            <a:endParaRPr lang="es-ES_tradnl" sz="2400" b="1" dirty="0" smtClean="0">
              <a:latin typeface="Arial" panose="020B0604020202020204" pitchFamily="34" charset="0"/>
              <a:cs typeface="Arial" panose="020B0604020202020204" pitchFamily="34" charset="0"/>
            </a:endParaRPr>
          </a:p>
          <a:p>
            <a:pPr>
              <a:lnSpc>
                <a:spcPct val="150000"/>
              </a:lnSpc>
              <a:buBlip>
                <a:blip r:embed="rId3"/>
              </a:buBlip>
            </a:pPr>
            <a:endParaRPr lang="es-ES_tradnl" sz="2400" b="1" dirty="0" smtClean="0">
              <a:latin typeface="Arial" panose="020B0604020202020204" pitchFamily="34" charset="0"/>
              <a:cs typeface="Arial" panose="020B0604020202020204" pitchFamily="34" charset="0"/>
            </a:endParaRPr>
          </a:p>
          <a:p>
            <a:pPr>
              <a:lnSpc>
                <a:spcPct val="150000"/>
              </a:lnSpc>
              <a:buBlip>
                <a:blip r:embed="rId3"/>
              </a:buBlip>
            </a:pPr>
            <a:endParaRPr lang="es-ES_tradnl" sz="2400" b="1" dirty="0" smtClean="0">
              <a:latin typeface="Arial" panose="020B0604020202020204" pitchFamily="34" charset="0"/>
              <a:cs typeface="Arial" panose="020B0604020202020204" pitchFamily="34" charset="0"/>
            </a:endParaRPr>
          </a:p>
          <a:p>
            <a:pPr marL="0" indent="0">
              <a:lnSpc>
                <a:spcPct val="150000"/>
              </a:lnSpc>
              <a:buNone/>
            </a:pPr>
            <a:r>
              <a:rPr lang="es-ES_tradnl" sz="2400" b="1" dirty="0" smtClean="0">
                <a:latin typeface="Arial" panose="020B0604020202020204" pitchFamily="34" charset="0"/>
                <a:cs typeface="Arial" panose="020B0604020202020204" pitchFamily="34" charset="0"/>
              </a:rPr>
              <a:t> </a:t>
            </a:r>
            <a:endParaRPr lang="es-ES_tradnl" sz="3000" b="1" dirty="0">
              <a:latin typeface="Arial" panose="020B0604020202020204" pitchFamily="34" charset="0"/>
              <a:cs typeface="Arial" panose="020B0604020202020204" pitchFamily="34" charset="0"/>
            </a:endParaRPr>
          </a:p>
        </p:txBody>
      </p:sp>
      <p:pic>
        <p:nvPicPr>
          <p:cNvPr id="15364" name="Picture 4" descr="C:\Users\SeniorJL\AppData\Local\Microsoft\Windows\Temporary Internet Files\Content.Outlook\4Q7P4VEH\FullSizeRender (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1905000"/>
            <a:ext cx="3886200" cy="3826868"/>
          </a:xfrm>
          <a:prstGeom prst="rect">
            <a:avLst/>
          </a:prstGeom>
          <a:noFill/>
          <a:ln w="28575">
            <a:solidFill>
              <a:srgbClr val="FFFF00"/>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DBB2C841-449F-4040-A870-B073D3DB043F}" type="slidenum">
              <a:rPr lang="en-US" smtClean="0"/>
              <a:pPr/>
              <a:t>42</a:t>
            </a:fld>
            <a:endParaRPr lang="en-US"/>
          </a:p>
        </p:txBody>
      </p:sp>
      <p:pic>
        <p:nvPicPr>
          <p:cNvPr id="9218" name="Picture 2" descr="C:\Program Files\Microsoft Office\MEDIA\OFFICE14\Bullets\BD21298_.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981700" y="3251399"/>
            <a:ext cx="838200" cy="492125"/>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1905000" y="3251399"/>
            <a:ext cx="8413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26647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457200"/>
            <a:ext cx="5257800" cy="6019800"/>
          </a:xfrm>
        </p:spPr>
        <p:txBody>
          <a:bodyPr>
            <a:normAutofit fontScale="92500" lnSpcReduction="20000"/>
          </a:bodyPr>
          <a:lstStyle/>
          <a:p>
            <a:pPr>
              <a:lnSpc>
                <a:spcPct val="150000"/>
              </a:lnSpc>
              <a:buBlip>
                <a:blip r:embed="rId3"/>
              </a:buBlip>
            </a:pPr>
            <a:r>
              <a:rPr lang="es-ES_tradnl" sz="2400" b="1" dirty="0" smtClean="0">
                <a:latin typeface="Arial" panose="020B0604020202020204" pitchFamily="34" charset="0"/>
                <a:cs typeface="Arial" panose="020B0604020202020204" pitchFamily="34" charset="0"/>
              </a:rPr>
              <a:t>Coloque el vial en una bandeja de plástico (si la rejilla es de metal) en el centro de la unidad del refrigerador o congelador y asegúrelo con cinta adhesiva o velcro</a:t>
            </a:r>
          </a:p>
          <a:p>
            <a:pPr>
              <a:lnSpc>
                <a:spcPct val="150000"/>
              </a:lnSpc>
              <a:buBlip>
                <a:blip r:embed="rId3"/>
              </a:buBlip>
            </a:pPr>
            <a:r>
              <a:rPr lang="es-ES_tradnl" sz="2400" b="1" dirty="0" smtClean="0">
                <a:latin typeface="Arial" panose="020B0604020202020204" pitchFamily="34" charset="0"/>
                <a:cs typeface="Arial" panose="020B0604020202020204" pitchFamily="34" charset="0"/>
              </a:rPr>
              <a:t>Saque el cable del </a:t>
            </a:r>
            <a:r>
              <a:rPr lang="es-ES_tradnl" sz="2400" b="1" dirty="0" err="1" smtClean="0">
                <a:latin typeface="Arial" panose="020B0604020202020204" pitchFamily="34" charset="0"/>
                <a:cs typeface="Arial" panose="020B0604020202020204" pitchFamily="34" charset="0"/>
              </a:rPr>
              <a:t>probe</a:t>
            </a:r>
            <a:r>
              <a:rPr lang="es-ES_tradnl" sz="2400" b="1" dirty="0" smtClean="0">
                <a:latin typeface="Arial" panose="020B0604020202020204" pitchFamily="34" charset="0"/>
                <a:cs typeface="Arial" panose="020B0604020202020204" pitchFamily="34" charset="0"/>
              </a:rPr>
              <a:t> a través de la bisagra de la puerta del refrigerador </a:t>
            </a:r>
          </a:p>
          <a:p>
            <a:pPr>
              <a:lnSpc>
                <a:spcPct val="150000"/>
              </a:lnSpc>
              <a:buBlip>
                <a:blip r:embed="rId3"/>
              </a:buBlip>
            </a:pPr>
            <a:r>
              <a:rPr lang="es-ES_tradnl" sz="2400" b="1" dirty="0" smtClean="0">
                <a:latin typeface="Arial" panose="020B0604020202020204" pitchFamily="34" charset="0"/>
                <a:cs typeface="Arial" panose="020B0604020202020204" pitchFamily="34" charset="0"/>
              </a:rPr>
              <a:t>Permita que el </a:t>
            </a:r>
            <a:r>
              <a:rPr lang="es-ES_tradnl" sz="2400" b="1" dirty="0" err="1" smtClean="0">
                <a:latin typeface="Arial" panose="020B0604020202020204" pitchFamily="34" charset="0"/>
                <a:cs typeface="Arial" panose="020B0604020202020204" pitchFamily="34" charset="0"/>
              </a:rPr>
              <a:t>probe</a:t>
            </a:r>
            <a:r>
              <a:rPr lang="es-ES_tradnl" sz="2400" b="1" dirty="0" smtClean="0">
                <a:latin typeface="Arial" panose="020B0604020202020204" pitchFamily="34" charset="0"/>
                <a:cs typeface="Arial" panose="020B0604020202020204" pitchFamily="34" charset="0"/>
              </a:rPr>
              <a:t>/vial se normalice en el refrigerador/ congelador por 1 1/2 a 2 horas antes de iniciar el </a:t>
            </a:r>
            <a:r>
              <a:rPr lang="es-ES_tradnl" sz="2400" b="1" dirty="0" err="1" smtClean="0">
                <a:latin typeface="Arial" panose="020B0604020202020204" pitchFamily="34" charset="0"/>
                <a:cs typeface="Arial" panose="020B0604020202020204" pitchFamily="34" charset="0"/>
              </a:rPr>
              <a:t>LogTag</a:t>
            </a:r>
            <a:endParaRPr lang="es-ES_tradnl" sz="2400" b="1" dirty="0" smtClean="0">
              <a:latin typeface="Arial" panose="020B0604020202020204" pitchFamily="34" charset="0"/>
              <a:cs typeface="Arial" panose="020B0604020202020204" pitchFamily="34" charset="0"/>
            </a:endParaRPr>
          </a:p>
          <a:p>
            <a:endParaRPr lang="es-ES_tradnl" sz="2400" dirty="0"/>
          </a:p>
        </p:txBody>
      </p:sp>
      <p:pic>
        <p:nvPicPr>
          <p:cNvPr id="1638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480841"/>
            <a:ext cx="3200400" cy="4091159"/>
          </a:xfrm>
          <a:prstGeom prst="rect">
            <a:avLst/>
          </a:prstGeom>
          <a:noFill/>
          <a:ln w="2857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DBB2C841-449F-4040-A870-B073D3DB043F}" type="slidenum">
              <a:rPr lang="en-US" smtClean="0"/>
              <a:pPr/>
              <a:t>43</a:t>
            </a:fld>
            <a:endParaRPr lang="en-US"/>
          </a:p>
        </p:txBody>
      </p:sp>
      <p:pic>
        <p:nvPicPr>
          <p:cNvPr id="17410" name="Picture 2" descr="C:\Program Files\Microsoft Office\MEDIA\OFFICE14\Bullets\BD21298_.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2438400"/>
            <a:ext cx="498475" cy="498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9494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248400"/>
          </a:xfrm>
        </p:spPr>
        <p:txBody>
          <a:bodyPr>
            <a:normAutofit/>
          </a:bodyPr>
          <a:lstStyle/>
          <a:p>
            <a:pPr>
              <a:buBlip>
                <a:blip r:embed="rId3"/>
              </a:buBlip>
            </a:pPr>
            <a:r>
              <a:rPr lang="es-ES_tradnl" sz="2400" b="1" dirty="0" smtClean="0">
                <a:latin typeface="Arial" panose="020B0604020202020204" pitchFamily="34" charset="0"/>
                <a:cs typeface="Arial" panose="020B0604020202020204" pitchFamily="34" charset="0"/>
              </a:rPr>
              <a:t>Ya el </a:t>
            </a:r>
            <a:r>
              <a:rPr lang="es-ES_tradnl" sz="2400" b="1" dirty="0" err="1" smtClean="0">
                <a:latin typeface="Arial" panose="020B0604020202020204" pitchFamily="34" charset="0"/>
                <a:cs typeface="Arial" panose="020B0604020202020204" pitchFamily="34" charset="0"/>
              </a:rPr>
              <a:t>LogTag</a:t>
            </a:r>
            <a:r>
              <a:rPr lang="es-ES_tradnl" sz="2400" b="1" dirty="0" smtClean="0">
                <a:latin typeface="Arial" panose="020B0604020202020204" pitchFamily="34" charset="0"/>
                <a:cs typeface="Arial" panose="020B0604020202020204" pitchFamily="34" charset="0"/>
              </a:rPr>
              <a:t> se encuentra totalmente configurado y listo para usar.  Haga clic sobre </a:t>
            </a:r>
            <a:r>
              <a:rPr lang="es-ES_tradnl" sz="2400" b="1" dirty="0" smtClean="0">
                <a:solidFill>
                  <a:srgbClr val="FFFF00"/>
                </a:solidFill>
                <a:latin typeface="Arial" panose="020B0604020202020204" pitchFamily="34" charset="0"/>
                <a:cs typeface="Arial" panose="020B0604020202020204" pitchFamily="34" charset="0"/>
              </a:rPr>
              <a:t>“OK” </a:t>
            </a:r>
            <a:r>
              <a:rPr lang="es-ES_tradnl" sz="2400" b="1" dirty="0" smtClean="0">
                <a:latin typeface="Arial" panose="020B0604020202020204" pitchFamily="34" charset="0"/>
                <a:cs typeface="Arial" panose="020B0604020202020204" pitchFamily="34" charset="0"/>
              </a:rPr>
              <a:t>y remueva el  </a:t>
            </a:r>
            <a:r>
              <a:rPr lang="es-ES_tradnl" sz="2400" b="1" dirty="0" err="1" smtClean="0">
                <a:latin typeface="Arial" panose="020B0604020202020204" pitchFamily="34" charset="0"/>
                <a:cs typeface="Arial" panose="020B0604020202020204" pitchFamily="34" charset="0"/>
              </a:rPr>
              <a:t>LogTag</a:t>
            </a:r>
            <a:r>
              <a:rPr lang="es-ES_tradnl" sz="2400" b="1" dirty="0" smtClean="0">
                <a:latin typeface="Arial" panose="020B0604020202020204" pitchFamily="34" charset="0"/>
                <a:cs typeface="Arial" panose="020B0604020202020204" pitchFamily="34" charset="0"/>
              </a:rPr>
              <a:t> de la estación base</a:t>
            </a:r>
            <a:endParaRPr lang="es-ES_tradnl" sz="24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DBB2C841-449F-4040-A870-B073D3DB043F}" type="slidenum">
              <a:rPr lang="en-US" smtClean="0"/>
              <a:pPr/>
              <a:t>44</a:t>
            </a:fld>
            <a:endParaRPr lang="en-US"/>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943100"/>
            <a:ext cx="7696200"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09600" y="5867400"/>
            <a:ext cx="7239000" cy="830997"/>
          </a:xfrm>
          <a:prstGeom prst="rect">
            <a:avLst/>
          </a:prstGeom>
          <a:noFill/>
        </p:spPr>
        <p:txBody>
          <a:bodyPr wrap="square" rtlCol="0">
            <a:spAutoFit/>
          </a:bodyPr>
          <a:lstStyle/>
          <a:p>
            <a:r>
              <a:rPr lang="es-ES_tradnl" sz="2400" b="1" dirty="0" smtClean="0">
                <a:latin typeface="Arial" panose="020B0604020202020204" pitchFamily="34" charset="0"/>
                <a:cs typeface="Arial" panose="020B0604020202020204" pitchFamily="34" charset="0"/>
              </a:rPr>
              <a:t>Haga clic sobre </a:t>
            </a:r>
            <a:r>
              <a:rPr lang="es-ES_tradnl" sz="2400" b="1" dirty="0" smtClean="0">
                <a:solidFill>
                  <a:srgbClr val="FFFF00"/>
                </a:solidFill>
                <a:latin typeface="Arial" panose="020B0604020202020204" pitchFamily="34" charset="0"/>
                <a:cs typeface="Arial" panose="020B0604020202020204" pitchFamily="34" charset="0"/>
              </a:rPr>
              <a:t>“X” </a:t>
            </a:r>
            <a:r>
              <a:rPr lang="es-ES_tradnl" sz="2400" b="1" dirty="0" smtClean="0">
                <a:latin typeface="Arial" panose="020B0604020202020204" pitchFamily="34" charset="0"/>
                <a:cs typeface="Arial" panose="020B0604020202020204" pitchFamily="34" charset="0"/>
              </a:rPr>
              <a:t>en la esquina superior derecha de la página para cerrarla</a:t>
            </a:r>
            <a:endParaRPr lang="es-ES_tradnl" sz="2400" b="1" dirty="0">
              <a:latin typeface="Arial" panose="020B0604020202020204" pitchFamily="34" charset="0"/>
              <a:cs typeface="Arial" panose="020B0604020202020204" pitchFamily="34" charset="0"/>
            </a:endParaRPr>
          </a:p>
        </p:txBody>
      </p:sp>
      <p:pic>
        <p:nvPicPr>
          <p:cNvPr id="31746" name="Picture 2" descr="C:\Program Files\Microsoft Office\MEDIA\OFFICE14\Bullets\BD21298_.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110672" flipH="1">
            <a:off x="7640636" y="2029239"/>
            <a:ext cx="415925" cy="41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3267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1"/>
            <a:ext cx="8229600" cy="4343400"/>
          </a:xfrm>
        </p:spPr>
        <p:txBody>
          <a:bodyPr>
            <a:normAutofit fontScale="92500"/>
          </a:bodyPr>
          <a:lstStyle/>
          <a:p>
            <a:pPr>
              <a:spcAft>
                <a:spcPts val="1800"/>
              </a:spcAft>
              <a:buBlip>
                <a:blip r:embed="rId3"/>
              </a:buBlip>
            </a:pPr>
            <a:r>
              <a:rPr lang="es-ES_tradnl" sz="2400" b="1" dirty="0" smtClean="0">
                <a:latin typeface="Arial" panose="020B0604020202020204" pitchFamily="34" charset="0"/>
                <a:cs typeface="Arial" panose="020B0604020202020204" pitchFamily="34" charset="0"/>
              </a:rPr>
              <a:t>Identifique la localización fuera del refrigerador o congelador donde desea montarlo</a:t>
            </a:r>
          </a:p>
          <a:p>
            <a:pPr>
              <a:spcAft>
                <a:spcPts val="1800"/>
              </a:spcAft>
              <a:buBlip>
                <a:blip r:embed="rId3"/>
              </a:buBlip>
            </a:pPr>
            <a:r>
              <a:rPr lang="es-ES_tradnl" sz="2400" b="1" dirty="0" smtClean="0">
                <a:latin typeface="Arial" panose="020B0604020202020204" pitchFamily="34" charset="0"/>
                <a:cs typeface="Arial" panose="020B0604020202020204" pitchFamily="34" charset="0"/>
              </a:rPr>
              <a:t>Asegúrese de que el lugar seleccionado se encuentre al alcance de los </a:t>
            </a:r>
            <a:r>
              <a:rPr lang="es-ES_tradnl" sz="2400" b="1" dirty="0" err="1" smtClean="0">
                <a:latin typeface="Arial" panose="020B0604020202020204" pitchFamily="34" charset="0"/>
                <a:cs typeface="Arial" panose="020B0604020202020204" pitchFamily="34" charset="0"/>
              </a:rPr>
              <a:t>probes</a:t>
            </a:r>
            <a:r>
              <a:rPr lang="es-ES_tradnl" sz="2400" b="1" dirty="0" smtClean="0">
                <a:latin typeface="Arial" panose="020B0604020202020204" pitchFamily="34" charset="0"/>
                <a:cs typeface="Arial" panose="020B0604020202020204" pitchFamily="34" charset="0"/>
              </a:rPr>
              <a:t> de los refrigeradores o congeladores y se encuentre fácilmente accesible </a:t>
            </a:r>
          </a:p>
          <a:p>
            <a:pPr>
              <a:spcAft>
                <a:spcPts val="1800"/>
              </a:spcAft>
              <a:buBlip>
                <a:blip r:embed="rId3"/>
              </a:buBlip>
            </a:pPr>
            <a:r>
              <a:rPr lang="es-ES_tradnl" sz="2400" b="1" dirty="0" smtClean="0">
                <a:latin typeface="Arial" panose="020B0604020202020204" pitchFamily="34" charset="0"/>
                <a:cs typeface="Arial" panose="020B0604020202020204" pitchFamily="34" charset="0"/>
              </a:rPr>
              <a:t>Adhiera el LTI-MOUNT (plástico transparente de soporte) utilizando la cinta adhesiva de doble contacto (localizada en cada equipo de soporte)</a:t>
            </a:r>
          </a:p>
          <a:p>
            <a:pPr>
              <a:spcAft>
                <a:spcPts val="1800"/>
              </a:spcAft>
              <a:buBlip>
                <a:blip r:embed="rId3"/>
              </a:buBlip>
            </a:pPr>
            <a:r>
              <a:rPr lang="es-ES_tradnl" sz="2400" b="1" dirty="0" smtClean="0">
                <a:latin typeface="Arial" panose="020B0604020202020204" pitchFamily="34" charset="0"/>
                <a:cs typeface="Arial" panose="020B0604020202020204" pitchFamily="34" charset="0"/>
              </a:rPr>
              <a:t>Inserte el </a:t>
            </a:r>
            <a:r>
              <a:rPr lang="es-ES_tradnl" sz="2400" b="1" dirty="0" err="1" smtClean="0">
                <a:latin typeface="Arial" panose="020B0604020202020204" pitchFamily="34" charset="0"/>
                <a:cs typeface="Arial" panose="020B0604020202020204" pitchFamily="34" charset="0"/>
              </a:rPr>
              <a:t>LogTag</a:t>
            </a:r>
            <a:r>
              <a:rPr lang="es-ES_tradnl" sz="2400" b="1" dirty="0" smtClean="0">
                <a:latin typeface="Arial" panose="020B0604020202020204" pitchFamily="34" charset="0"/>
                <a:cs typeface="Arial" panose="020B0604020202020204" pitchFamily="34" charset="0"/>
              </a:rPr>
              <a:t> dentro del equipo de soporte </a:t>
            </a:r>
            <a:r>
              <a:rPr lang="es-ES_tradnl" sz="2400" b="1" dirty="0" smtClean="0">
                <a:solidFill>
                  <a:srgbClr val="FFFF00"/>
                </a:solidFill>
                <a:latin typeface="Arial" panose="020B0604020202020204" pitchFamily="34" charset="0"/>
                <a:cs typeface="Arial" panose="020B0604020202020204" pitchFamily="34" charset="0"/>
              </a:rPr>
              <a:t>SIN </a:t>
            </a:r>
            <a:r>
              <a:rPr lang="es-ES_tradnl" sz="2400" b="1" dirty="0" smtClean="0">
                <a:latin typeface="Arial" panose="020B0604020202020204" pitchFamily="34" charset="0"/>
                <a:cs typeface="Arial" panose="020B0604020202020204" pitchFamily="34" charset="0"/>
              </a:rPr>
              <a:t>el </a:t>
            </a:r>
            <a:r>
              <a:rPr lang="es-ES_tradnl" sz="2400" b="1" dirty="0" err="1" smtClean="0">
                <a:latin typeface="Arial" panose="020B0604020202020204" pitchFamily="34" charset="0"/>
                <a:cs typeface="Arial" panose="020B0604020202020204" pitchFamily="34" charset="0"/>
              </a:rPr>
              <a:t>probe</a:t>
            </a:r>
            <a:r>
              <a:rPr lang="es-ES_tradnl" sz="2400" b="1" dirty="0" smtClean="0">
                <a:latin typeface="Arial" panose="020B0604020202020204" pitchFamily="34" charset="0"/>
                <a:cs typeface="Arial" panose="020B0604020202020204" pitchFamily="34" charset="0"/>
              </a:rPr>
              <a:t> adherido</a:t>
            </a:r>
            <a:endParaRPr lang="es-ES_tradnl" sz="2400" dirty="0"/>
          </a:p>
        </p:txBody>
      </p:sp>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990600"/>
            <a:ext cx="3000375" cy="2684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http://logtagrecorders.com/products/images/TRID30_in_wallmount_smal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4800600"/>
            <a:ext cx="1316789" cy="187642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ecx.images-amazon.com/images/I/31UWLHMBbVL.jpg"/>
          <p:cNvPicPr>
            <a:picLocks noChangeAspect="1" noChangeArrowheads="1"/>
          </p:cNvPicPr>
          <p:nvPr/>
        </p:nvPicPr>
        <p:blipFill>
          <a:blip r:embed="rId6">
            <a:clrChange>
              <a:clrFrom>
                <a:srgbClr val="FDFDFB"/>
              </a:clrFrom>
              <a:clrTo>
                <a:srgbClr val="FDFDFB">
                  <a:alpha val="0"/>
                </a:srgbClr>
              </a:clrTo>
            </a:clrChange>
            <a:extLst>
              <a:ext uri="{28A0092B-C50C-407E-A947-70E740481C1C}">
                <a14:useLocalDpi xmlns:a14="http://schemas.microsoft.com/office/drawing/2010/main" val="0"/>
              </a:ext>
            </a:extLst>
          </a:blip>
          <a:srcRect/>
          <a:stretch>
            <a:fillRect/>
          </a:stretch>
        </p:blipFill>
        <p:spPr bwMode="auto">
          <a:xfrm>
            <a:off x="10287000" y="990600"/>
            <a:ext cx="1800225" cy="33528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DBB2C841-449F-4040-A870-B073D3DB043F}" type="slidenum">
              <a:rPr lang="en-US" smtClean="0"/>
              <a:pPr/>
              <a:t>45</a:t>
            </a:fld>
            <a:endParaRPr lang="en-US"/>
          </a:p>
        </p:txBody>
      </p:sp>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9200" y="4953000"/>
            <a:ext cx="920800" cy="1668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28935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BB2C841-449F-4040-A870-B073D3DB043F}" type="slidenum">
              <a:rPr lang="en-US" smtClean="0"/>
              <a:pPr/>
              <a:t>46</a:t>
            </a:fld>
            <a:endParaRPr lang="en-US"/>
          </a:p>
        </p:txBody>
      </p:sp>
      <p:sp>
        <p:nvSpPr>
          <p:cNvPr id="6" name="Title 1"/>
          <p:cNvSpPr>
            <a:spLocks noGrp="1"/>
          </p:cNvSpPr>
          <p:nvPr>
            <p:ph type="title"/>
          </p:nvPr>
        </p:nvSpPr>
        <p:spPr>
          <a:xfrm>
            <a:off x="457200" y="914400"/>
            <a:ext cx="8229600" cy="1524000"/>
          </a:xfrm>
        </p:spPr>
        <p:txBody>
          <a:bodyPr>
            <a:normAutofit/>
          </a:bodyPr>
          <a:lstStyle/>
          <a:p>
            <a:r>
              <a:rPr lang="es-ES_tradnl" dirty="0" smtClean="0">
                <a:solidFill>
                  <a:srgbClr val="FFFF00"/>
                </a:solidFill>
                <a:latin typeface="Arial Black" panose="020B0A04020102020204" pitchFamily="34" charset="0"/>
              </a:rPr>
              <a:t>Inicio del </a:t>
            </a:r>
            <a:r>
              <a:rPr lang="es-ES_tradnl" dirty="0" err="1" smtClean="0">
                <a:solidFill>
                  <a:srgbClr val="FFFF00"/>
                </a:solidFill>
                <a:latin typeface="Arial Black" panose="020B0A04020102020204" pitchFamily="34" charset="0"/>
              </a:rPr>
              <a:t>LogTag</a:t>
            </a:r>
            <a:r>
              <a:rPr lang="es-ES_tradnl" dirty="0" smtClean="0">
                <a:solidFill>
                  <a:srgbClr val="FFFF00"/>
                </a:solidFill>
                <a:latin typeface="Arial Black" panose="020B0A04020102020204" pitchFamily="34" charset="0"/>
              </a:rPr>
              <a:t/>
            </a:r>
            <a:br>
              <a:rPr lang="es-ES_tradnl" dirty="0" smtClean="0">
                <a:solidFill>
                  <a:srgbClr val="FFFF00"/>
                </a:solidFill>
                <a:latin typeface="Arial Black" panose="020B0A04020102020204" pitchFamily="34" charset="0"/>
              </a:rPr>
            </a:br>
            <a:endParaRPr lang="es-ES_tradnl" dirty="0">
              <a:solidFill>
                <a:srgbClr val="FFFF00"/>
              </a:solidFill>
              <a:latin typeface="Arial Black" panose="020B0A04020102020204" pitchFamily="34" charset="0"/>
            </a:endParaRPr>
          </a:p>
        </p:txBody>
      </p:sp>
      <p:pic>
        <p:nvPicPr>
          <p:cNvPr id="18434" name="Picture 2" descr="http://www.thermoworks.com/images/product/logger/logtag_hand_d_a.jpg">
            <a:hlinkClick r:id="rId3" tooltip="LogTag"/>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2667000"/>
            <a:ext cx="3295650" cy="3295651"/>
          </a:xfrm>
          <a:prstGeom prst="rect">
            <a:avLst/>
          </a:prstGeom>
          <a:noFill/>
          <a:ln w="38100">
            <a:solidFill>
              <a:srgbClr val="FF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2307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533400"/>
            <a:ext cx="8229600" cy="6019800"/>
          </a:xfrm>
        </p:spPr>
        <p:txBody>
          <a:bodyPr>
            <a:normAutofit/>
          </a:bodyPr>
          <a:lstStyle/>
          <a:p>
            <a:pPr>
              <a:buBlip>
                <a:blip r:embed="rId3"/>
              </a:buBlip>
            </a:pPr>
            <a:r>
              <a:rPr lang="es-ES_tradnl" sz="2400" b="1" dirty="0" smtClean="0">
                <a:latin typeface="Arial" panose="020B0604020202020204" pitchFamily="34" charset="0"/>
                <a:cs typeface="Arial" panose="020B0604020202020204" pitchFamily="34" charset="0"/>
              </a:rPr>
              <a:t>Una vez configurado, la pantalla deberá leer </a:t>
            </a:r>
            <a:r>
              <a:rPr lang="es-ES_tradnl" sz="2400" b="1" dirty="0" smtClean="0">
                <a:solidFill>
                  <a:srgbClr val="FFFF00"/>
                </a:solidFill>
                <a:latin typeface="Arial" panose="020B0604020202020204" pitchFamily="34" charset="0"/>
                <a:cs typeface="Arial" panose="020B0604020202020204" pitchFamily="34" charset="0"/>
              </a:rPr>
              <a:t>“READY”</a:t>
            </a:r>
          </a:p>
          <a:p>
            <a:pPr>
              <a:buBlip>
                <a:blip r:embed="rId3"/>
              </a:buBlip>
            </a:pPr>
            <a:endParaRPr lang="es-ES_tradnl" sz="2400" b="1" dirty="0" smtClean="0">
              <a:latin typeface="Arial" panose="020B0604020202020204" pitchFamily="34" charset="0"/>
              <a:cs typeface="Arial" panose="020B0604020202020204" pitchFamily="34" charset="0"/>
            </a:endParaRPr>
          </a:p>
          <a:p>
            <a:pPr>
              <a:buBlip>
                <a:blip r:embed="rId3"/>
              </a:buBlip>
            </a:pPr>
            <a:endParaRPr lang="es-ES_tradnl" sz="2400" b="1" dirty="0" smtClean="0">
              <a:latin typeface="Arial" panose="020B0604020202020204" pitchFamily="34" charset="0"/>
              <a:cs typeface="Arial" panose="020B0604020202020204" pitchFamily="34" charset="0"/>
            </a:endParaRPr>
          </a:p>
          <a:p>
            <a:pPr>
              <a:buBlip>
                <a:blip r:embed="rId3"/>
              </a:buBlip>
            </a:pPr>
            <a:endParaRPr lang="es-ES_tradnl" sz="2400" b="1" dirty="0" smtClean="0">
              <a:latin typeface="Arial" panose="020B0604020202020204" pitchFamily="34" charset="0"/>
              <a:cs typeface="Arial" panose="020B0604020202020204" pitchFamily="34" charset="0"/>
            </a:endParaRPr>
          </a:p>
          <a:p>
            <a:pPr>
              <a:buBlip>
                <a:blip r:embed="rId3"/>
              </a:buBlip>
            </a:pPr>
            <a:endParaRPr lang="es-ES_tradnl" sz="2400" b="1" dirty="0" smtClean="0">
              <a:latin typeface="Arial" panose="020B0604020202020204" pitchFamily="34" charset="0"/>
              <a:cs typeface="Arial" panose="020B0604020202020204" pitchFamily="34" charset="0"/>
            </a:endParaRPr>
          </a:p>
          <a:p>
            <a:pPr>
              <a:buBlip>
                <a:blip r:embed="rId3"/>
              </a:buBlip>
            </a:pPr>
            <a:endParaRPr lang="es-ES_tradnl" sz="2400" b="1" dirty="0" smtClean="0">
              <a:latin typeface="Arial" panose="020B0604020202020204" pitchFamily="34" charset="0"/>
              <a:cs typeface="Arial" panose="020B0604020202020204" pitchFamily="34" charset="0"/>
            </a:endParaRPr>
          </a:p>
          <a:p>
            <a:pPr>
              <a:buBlip>
                <a:blip r:embed="rId3"/>
              </a:buBlip>
            </a:pPr>
            <a:r>
              <a:rPr lang="es-ES_tradnl" sz="2400" b="1" dirty="0" smtClean="0">
                <a:latin typeface="Arial" panose="020B0604020202020204" pitchFamily="34" charset="0"/>
                <a:cs typeface="Arial" panose="020B0604020202020204" pitchFamily="34" charset="0"/>
              </a:rPr>
              <a:t>Presione </a:t>
            </a:r>
            <a:r>
              <a:rPr lang="es-ES_tradnl" sz="2400" b="1" dirty="0">
                <a:latin typeface="Arial" panose="020B0604020202020204" pitchFamily="34" charset="0"/>
                <a:cs typeface="Arial" panose="020B0604020202020204" pitchFamily="34" charset="0"/>
              </a:rPr>
              <a:t>el botón </a:t>
            </a:r>
            <a:r>
              <a:rPr lang="es-ES_tradnl" sz="2400" b="1" dirty="0">
                <a:solidFill>
                  <a:srgbClr val="FFFF00"/>
                </a:solidFill>
                <a:latin typeface="Arial" panose="020B0604020202020204" pitchFamily="34" charset="0"/>
                <a:cs typeface="Arial" panose="020B0604020202020204" pitchFamily="34" charset="0"/>
              </a:rPr>
              <a:t>“START”</a:t>
            </a:r>
            <a:r>
              <a:rPr lang="es-ES_tradnl" sz="2400" b="1" dirty="0">
                <a:latin typeface="Arial" panose="020B0604020202020204" pitchFamily="34" charset="0"/>
                <a:cs typeface="Arial" panose="020B0604020202020204" pitchFamily="34" charset="0"/>
              </a:rPr>
              <a:t> y </a:t>
            </a:r>
            <a:r>
              <a:rPr lang="es-ES_tradnl" sz="2400" b="1" dirty="0" smtClean="0">
                <a:latin typeface="Arial" panose="020B0604020202020204" pitchFamily="34" charset="0"/>
                <a:cs typeface="Arial" panose="020B0604020202020204" pitchFamily="34" charset="0"/>
              </a:rPr>
              <a:t>manténgalo presionado hasta que </a:t>
            </a:r>
            <a:r>
              <a:rPr lang="es-ES_tradnl" sz="2400" b="1" dirty="0" smtClean="0">
                <a:solidFill>
                  <a:srgbClr val="FFFF00"/>
                </a:solidFill>
                <a:latin typeface="Arial" panose="020B0604020202020204" pitchFamily="34" charset="0"/>
                <a:cs typeface="Arial" panose="020B0604020202020204" pitchFamily="34" charset="0"/>
              </a:rPr>
              <a:t>“STARTING” </a:t>
            </a:r>
            <a:r>
              <a:rPr lang="es-ES_tradnl" sz="2400" b="1" dirty="0" smtClean="0">
                <a:latin typeface="Arial" panose="020B0604020202020204" pitchFamily="34" charset="0"/>
                <a:cs typeface="Arial" panose="020B0604020202020204" pitchFamily="34" charset="0"/>
              </a:rPr>
              <a:t>deje de parpadear</a:t>
            </a:r>
          </a:p>
          <a:p>
            <a:endParaRPr lang="es-ES_tradnl" sz="2400" b="1" dirty="0" smtClean="0">
              <a:latin typeface="Arial" panose="020B0604020202020204" pitchFamily="34" charset="0"/>
              <a:cs typeface="Arial" panose="020B0604020202020204" pitchFamily="34" charset="0"/>
            </a:endParaRPr>
          </a:p>
        </p:txBody>
      </p:sp>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295400"/>
            <a:ext cx="2377952" cy="1899138"/>
          </a:xfrm>
          <a:prstGeom prst="rect">
            <a:avLst/>
          </a:prstGeom>
          <a:noFill/>
          <a:ln w="508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4615543"/>
            <a:ext cx="1950060" cy="1764323"/>
          </a:xfrm>
          <a:prstGeom prst="rect">
            <a:avLst/>
          </a:prstGeom>
          <a:noFill/>
          <a:ln w="508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own Arrow 2"/>
          <p:cNvSpPr/>
          <p:nvPr/>
        </p:nvSpPr>
        <p:spPr>
          <a:xfrm>
            <a:off x="9753600" y="1774698"/>
            <a:ext cx="304800" cy="413004"/>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9906000" y="2658999"/>
            <a:ext cx="375096" cy="320802"/>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615543"/>
            <a:ext cx="1905000" cy="1752600"/>
          </a:xfrm>
          <a:prstGeom prst="rect">
            <a:avLst/>
          </a:prstGeom>
          <a:noFill/>
          <a:ln w="4445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6"/>
          <p:cNvSpPr>
            <a:spLocks noGrp="1"/>
          </p:cNvSpPr>
          <p:nvPr>
            <p:ph type="sldNum" sz="quarter" idx="12"/>
          </p:nvPr>
        </p:nvSpPr>
        <p:spPr/>
        <p:txBody>
          <a:bodyPr/>
          <a:lstStyle/>
          <a:p>
            <a:fld id="{DBB2C841-449F-4040-A870-B073D3DB043F}" type="slidenum">
              <a:rPr lang="en-US" smtClean="0"/>
              <a:pPr/>
              <a:t>47</a:t>
            </a:fld>
            <a:endParaRPr lang="en-US"/>
          </a:p>
        </p:txBody>
      </p:sp>
    </p:spTree>
    <p:extLst>
      <p:ext uri="{BB962C8B-B14F-4D97-AF65-F5344CB8AC3E}">
        <p14:creationId xmlns:p14="http://schemas.microsoft.com/office/powerpoint/2010/main" val="16509217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a:buBlip>
                <a:blip r:embed="rId3"/>
              </a:buBlip>
            </a:pPr>
            <a:r>
              <a:rPr lang="es-ES_tradnl" sz="2400" b="1" dirty="0" smtClean="0">
                <a:latin typeface="Arial" panose="020B0604020202020204" pitchFamily="34" charset="0"/>
                <a:cs typeface="Arial" panose="020B0604020202020204" pitchFamily="34" charset="0"/>
              </a:rPr>
              <a:t>Existe una demora de 5 minutos antes de que el </a:t>
            </a:r>
            <a:r>
              <a:rPr lang="es-ES_tradnl" sz="2400" b="1" dirty="0" err="1" smtClean="0">
                <a:latin typeface="Arial" panose="020B0604020202020204" pitchFamily="34" charset="0"/>
                <a:cs typeface="Arial" panose="020B0604020202020204" pitchFamily="34" charset="0"/>
              </a:rPr>
              <a:t>LogTag</a:t>
            </a:r>
            <a:r>
              <a:rPr lang="es-ES_tradnl" sz="2400" b="1" dirty="0" smtClean="0">
                <a:latin typeface="Arial" panose="020B0604020202020204" pitchFamily="34" charset="0"/>
                <a:cs typeface="Arial" panose="020B0604020202020204" pitchFamily="34" charset="0"/>
              </a:rPr>
              <a:t> de la unidad de almacenamiento comience a registrar. </a:t>
            </a:r>
          </a:p>
          <a:p>
            <a:pPr>
              <a:buBlip>
                <a:blip r:embed="rId3"/>
              </a:buBlip>
            </a:pPr>
            <a:r>
              <a:rPr lang="es-ES_tradnl" sz="2400" b="1" dirty="0" smtClean="0">
                <a:latin typeface="Arial" panose="020B0604020202020204" pitchFamily="34" charset="0"/>
                <a:cs typeface="Arial" panose="020B0604020202020204" pitchFamily="34" charset="0"/>
              </a:rPr>
              <a:t>Regrese el </a:t>
            </a:r>
            <a:r>
              <a:rPr lang="es-ES_tradnl" sz="2400" b="1" dirty="0" err="1" smtClean="0">
                <a:latin typeface="Arial" panose="020B0604020202020204" pitchFamily="34" charset="0"/>
                <a:cs typeface="Arial" panose="020B0604020202020204" pitchFamily="34" charset="0"/>
              </a:rPr>
              <a:t>LogTag</a:t>
            </a:r>
            <a:r>
              <a:rPr lang="es-ES_tradnl" sz="2400" b="1" dirty="0" smtClean="0">
                <a:latin typeface="Arial" panose="020B0604020202020204" pitchFamily="34" charset="0"/>
                <a:cs typeface="Arial" panose="020B0604020202020204" pitchFamily="34" charset="0"/>
              </a:rPr>
              <a:t> al equipo de montaje y conéctele el </a:t>
            </a:r>
            <a:r>
              <a:rPr lang="es-ES_tradnl" sz="2400" b="1" dirty="0" err="1" smtClean="0">
                <a:latin typeface="Arial" panose="020B0604020202020204" pitchFamily="34" charset="0"/>
                <a:cs typeface="Arial" panose="020B0604020202020204" pitchFamily="34" charset="0"/>
              </a:rPr>
              <a:t>probe</a:t>
            </a:r>
            <a:r>
              <a:rPr lang="es-ES_tradnl" sz="2400" b="1" dirty="0" smtClean="0">
                <a:latin typeface="Arial" panose="020B0604020202020204" pitchFamily="34" charset="0"/>
                <a:cs typeface="Arial" panose="020B0604020202020204" pitchFamily="34" charset="0"/>
              </a:rPr>
              <a:t>.</a:t>
            </a:r>
          </a:p>
        </p:txBody>
      </p:sp>
      <p:pic>
        <p:nvPicPr>
          <p:cNvPr id="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438400"/>
            <a:ext cx="3494545" cy="3581400"/>
          </a:xfrm>
          <a:prstGeom prst="rect">
            <a:avLst/>
          </a:prstGeom>
          <a:noFill/>
          <a:ln w="508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own Arrow 4"/>
          <p:cNvSpPr/>
          <p:nvPr/>
        </p:nvSpPr>
        <p:spPr>
          <a:xfrm>
            <a:off x="3352800" y="3124200"/>
            <a:ext cx="484632" cy="60960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DBB2C841-449F-4040-A870-B073D3DB043F}" type="slidenum">
              <a:rPr lang="en-US" smtClean="0"/>
              <a:pPr/>
              <a:t>48</a:t>
            </a:fld>
            <a:endParaRPr lang="en-US"/>
          </a:p>
        </p:txBody>
      </p:sp>
    </p:spTree>
    <p:extLst>
      <p:ext uri="{BB962C8B-B14F-4D97-AF65-F5344CB8AC3E}">
        <p14:creationId xmlns:p14="http://schemas.microsoft.com/office/powerpoint/2010/main" val="40612792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a:bodyPr>
          <a:lstStyle/>
          <a:p>
            <a:pPr>
              <a:buBlip>
                <a:blip r:embed="rId3"/>
              </a:buBlip>
            </a:pPr>
            <a:r>
              <a:rPr lang="es-ES_tradnl" sz="2400" b="1" dirty="0" smtClean="0">
                <a:latin typeface="Arial" panose="020B0604020202020204" pitchFamily="34" charset="0"/>
                <a:cs typeface="Arial" panose="020B0604020202020204" pitchFamily="34" charset="0"/>
              </a:rPr>
              <a:t>En la pantalla del registrador se debe leer </a:t>
            </a:r>
            <a:r>
              <a:rPr lang="es-ES_tradnl" sz="2400" b="1" dirty="0" smtClean="0">
                <a:solidFill>
                  <a:srgbClr val="FFFF00"/>
                </a:solidFill>
                <a:latin typeface="Arial" panose="020B0604020202020204" pitchFamily="34" charset="0"/>
                <a:cs typeface="Arial" panose="020B0604020202020204" pitchFamily="34" charset="0"/>
              </a:rPr>
              <a:t>“</a:t>
            </a:r>
            <a:r>
              <a:rPr lang="es-ES_tradnl" sz="2400" b="1" dirty="0" err="1" smtClean="0">
                <a:solidFill>
                  <a:srgbClr val="FFFF00"/>
                </a:solidFill>
                <a:latin typeface="Arial" panose="020B0604020202020204" pitchFamily="34" charset="0"/>
                <a:cs typeface="Arial" panose="020B0604020202020204" pitchFamily="34" charset="0"/>
              </a:rPr>
              <a:t>Recording</a:t>
            </a:r>
            <a:r>
              <a:rPr lang="es-ES_tradnl" sz="2400" b="1" dirty="0" smtClean="0">
                <a:solidFill>
                  <a:srgbClr val="FFFF00"/>
                </a:solidFill>
                <a:latin typeface="Arial" panose="020B0604020202020204" pitchFamily="34" charset="0"/>
                <a:cs typeface="Arial" panose="020B0604020202020204" pitchFamily="34" charset="0"/>
              </a:rPr>
              <a:t>“ </a:t>
            </a:r>
            <a:endParaRPr lang="es-ES_tradnl" sz="2400" b="1" dirty="0" smtClean="0">
              <a:latin typeface="Arial" panose="020B0604020202020204" pitchFamily="34" charset="0"/>
              <a:cs typeface="Arial" panose="020B0604020202020204" pitchFamily="34" charset="0"/>
            </a:endParaRPr>
          </a:p>
          <a:p>
            <a:pPr>
              <a:buBlip>
                <a:blip r:embed="rId3"/>
              </a:buBlip>
            </a:pPr>
            <a:r>
              <a:rPr lang="es-ES_tradnl" sz="2400" b="1" dirty="0" smtClean="0">
                <a:latin typeface="Arial" panose="020B0604020202020204" pitchFamily="34" charset="0"/>
                <a:cs typeface="Arial" panose="020B0604020202020204" pitchFamily="34" charset="0"/>
              </a:rPr>
              <a:t>Presione una vez el botón “</a:t>
            </a:r>
            <a:r>
              <a:rPr lang="es-ES_tradnl" sz="2400" b="1" dirty="0" err="1" smtClean="0">
                <a:latin typeface="Arial" panose="020B0604020202020204" pitchFamily="34" charset="0"/>
                <a:cs typeface="Arial" panose="020B0604020202020204" pitchFamily="34" charset="0"/>
              </a:rPr>
              <a:t>review</a:t>
            </a:r>
            <a:r>
              <a:rPr lang="es-ES_tradnl" sz="2400" b="1" dirty="0" smtClean="0">
                <a:latin typeface="Arial" panose="020B0604020202020204" pitchFamily="34" charset="0"/>
                <a:cs typeface="Arial" panose="020B0604020202020204" pitchFamily="34" charset="0"/>
              </a:rPr>
              <a:t>” (arriba)</a:t>
            </a:r>
          </a:p>
          <a:p>
            <a:pPr>
              <a:buBlip>
                <a:blip r:embed="rId3"/>
              </a:buBlip>
            </a:pPr>
            <a:endParaRPr lang="es-ES_tradnl" sz="2400" b="1" dirty="0" smtClean="0">
              <a:latin typeface="Arial" panose="020B0604020202020204" pitchFamily="34" charset="0"/>
              <a:cs typeface="Arial" panose="020B0604020202020204" pitchFamily="34" charset="0"/>
            </a:endParaRPr>
          </a:p>
          <a:p>
            <a:pPr>
              <a:buBlip>
                <a:blip r:embed="rId3"/>
              </a:buBlip>
            </a:pPr>
            <a:endParaRPr lang="es-ES_tradnl" sz="2400" b="1" dirty="0" smtClean="0">
              <a:latin typeface="Arial" panose="020B0604020202020204" pitchFamily="34" charset="0"/>
              <a:cs typeface="Arial" panose="020B0604020202020204" pitchFamily="34" charset="0"/>
            </a:endParaRPr>
          </a:p>
          <a:p>
            <a:pPr>
              <a:buBlip>
                <a:blip r:embed="rId3"/>
              </a:buBlip>
            </a:pPr>
            <a:endParaRPr lang="es-ES_tradnl" sz="2400" b="1" dirty="0" smtClean="0">
              <a:latin typeface="Arial" panose="020B0604020202020204" pitchFamily="34" charset="0"/>
              <a:cs typeface="Arial" panose="020B0604020202020204" pitchFamily="34" charset="0"/>
            </a:endParaRPr>
          </a:p>
          <a:p>
            <a:pPr>
              <a:buBlip>
                <a:blip r:embed="rId3"/>
              </a:buBlip>
            </a:pPr>
            <a:endParaRPr lang="es-ES_tradnl" sz="2400" b="1" dirty="0" smtClean="0">
              <a:latin typeface="Arial" panose="020B0604020202020204" pitchFamily="34" charset="0"/>
              <a:cs typeface="Arial" panose="020B0604020202020204" pitchFamily="34" charset="0"/>
            </a:endParaRPr>
          </a:p>
          <a:p>
            <a:pPr>
              <a:buBlip>
                <a:blip r:embed="rId3"/>
              </a:buBlip>
            </a:pPr>
            <a:endParaRPr lang="es-ES_tradnl" sz="2400" b="1" dirty="0" smtClean="0">
              <a:latin typeface="Arial" panose="020B0604020202020204" pitchFamily="34" charset="0"/>
              <a:cs typeface="Arial" panose="020B0604020202020204" pitchFamily="34" charset="0"/>
            </a:endParaRPr>
          </a:p>
          <a:p>
            <a:pPr>
              <a:buBlip>
                <a:blip r:embed="rId3"/>
              </a:buBlip>
            </a:pPr>
            <a:r>
              <a:rPr lang="es-ES_tradnl" sz="2400" b="1" dirty="0" smtClean="0">
                <a:latin typeface="Arial" panose="020B0604020202020204" pitchFamily="34" charset="0"/>
                <a:cs typeface="Arial" panose="020B0604020202020204" pitchFamily="34" charset="0"/>
              </a:rPr>
              <a:t>El </a:t>
            </a:r>
            <a:r>
              <a:rPr lang="es-ES_tradnl" sz="2400" b="1" dirty="0" err="1" smtClean="0">
                <a:latin typeface="Arial" panose="020B0604020202020204" pitchFamily="34" charset="0"/>
                <a:cs typeface="Arial" panose="020B0604020202020204" pitchFamily="34" charset="0"/>
              </a:rPr>
              <a:t>LogTag</a:t>
            </a:r>
            <a:r>
              <a:rPr lang="es-ES_tradnl" sz="2400" b="1" dirty="0" smtClean="0">
                <a:latin typeface="Arial" panose="020B0604020202020204" pitchFamily="34" charset="0"/>
                <a:cs typeface="Arial" panose="020B0604020202020204" pitchFamily="34" charset="0"/>
              </a:rPr>
              <a:t> mostrará la temperatura </a:t>
            </a:r>
          </a:p>
          <a:p>
            <a:pPr marL="0" indent="0">
              <a:buNone/>
            </a:pPr>
            <a:r>
              <a:rPr lang="es-ES_tradnl" sz="2400" b="1" dirty="0">
                <a:latin typeface="Arial" panose="020B0604020202020204" pitchFamily="34" charset="0"/>
                <a:cs typeface="Arial" panose="020B0604020202020204" pitchFamily="34" charset="0"/>
              </a:rPr>
              <a:t> </a:t>
            </a:r>
            <a:r>
              <a:rPr lang="es-ES_tradnl" sz="2400" b="1" dirty="0" smtClean="0">
                <a:latin typeface="Arial" panose="020B0604020202020204" pitchFamily="34" charset="0"/>
                <a:cs typeface="Arial" panose="020B0604020202020204" pitchFamily="34" charset="0"/>
              </a:rPr>
              <a:t>   máxima de ese día</a:t>
            </a:r>
          </a:p>
          <a:p>
            <a:pPr marL="0" indent="0">
              <a:buNone/>
            </a:pPr>
            <a:r>
              <a:rPr lang="es-ES_tradnl" sz="2400" b="1" dirty="0" smtClean="0">
                <a:latin typeface="Arial" panose="020B0604020202020204" pitchFamily="34" charset="0"/>
                <a:cs typeface="Arial" panose="020B0604020202020204" pitchFamily="34" charset="0"/>
              </a:rPr>
              <a:t>     (Day 00=fecha actual)</a:t>
            </a:r>
            <a:endParaRPr lang="es-ES_tradnl" sz="2400" dirty="0" smtClean="0"/>
          </a:p>
          <a:p>
            <a:pPr marL="0" indent="0">
              <a:buNone/>
            </a:pPr>
            <a:endParaRPr lang="es-ES_tradnl" sz="2400" dirty="0" smtClean="0"/>
          </a:p>
          <a:p>
            <a:pPr marL="0" indent="0">
              <a:buNone/>
            </a:pPr>
            <a:endParaRPr lang="es-ES_tradnl" sz="2400" dirty="0" smtClean="0"/>
          </a:p>
          <a:p>
            <a:pPr marL="0" indent="0">
              <a:buNone/>
            </a:pPr>
            <a:endParaRPr lang="es-ES_tradnl" sz="2400" dirty="0" smtClean="0"/>
          </a:p>
          <a:p>
            <a:pPr marL="0" indent="0">
              <a:buNone/>
            </a:pPr>
            <a:endParaRPr lang="es-ES_tradnl" sz="2400" dirty="0" smtClean="0"/>
          </a:p>
          <a:p>
            <a:endParaRPr lang="es-ES_tradnl" sz="2400" dirty="0" smtClean="0"/>
          </a:p>
          <a:p>
            <a:pPr marL="0" indent="0">
              <a:buNone/>
            </a:pPr>
            <a:endParaRPr lang="es-ES_tradnl" sz="2400" dirty="0"/>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133600"/>
            <a:ext cx="2225802" cy="1811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971800"/>
            <a:ext cx="2819400" cy="3317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Left Arrow 3"/>
          <p:cNvSpPr/>
          <p:nvPr/>
        </p:nvSpPr>
        <p:spPr>
          <a:xfrm>
            <a:off x="3048000" y="2133600"/>
            <a:ext cx="489204" cy="255730"/>
          </a:xfrm>
          <a:prstGeom prst="leftArrow">
            <a:avLst>
              <a:gd name="adj1" fmla="val 74539"/>
              <a:gd name="adj2"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DBB2C841-449F-4040-A870-B073D3DB043F}" type="slidenum">
              <a:rPr lang="en-US" smtClean="0"/>
              <a:pPr/>
              <a:t>49</a:t>
            </a:fld>
            <a:endParaRPr lang="en-US"/>
          </a:p>
        </p:txBody>
      </p:sp>
    </p:spTree>
    <p:extLst>
      <p:ext uri="{BB962C8B-B14F-4D97-AF65-F5344CB8AC3E}">
        <p14:creationId xmlns:p14="http://schemas.microsoft.com/office/powerpoint/2010/main" val="6789741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599"/>
            <a:ext cx="8686800" cy="2057400"/>
          </a:xfrm>
        </p:spPr>
        <p:txBody>
          <a:bodyPr>
            <a:noAutofit/>
          </a:bodyPr>
          <a:lstStyle/>
          <a:p>
            <a:endParaRPr lang="es-ES_tradnl" sz="2400" dirty="0" smtClean="0"/>
          </a:p>
          <a:p>
            <a:pPr>
              <a:spcAft>
                <a:spcPts val="1800"/>
              </a:spcAft>
              <a:buBlip>
                <a:blip r:embed="rId3"/>
              </a:buBlip>
            </a:pPr>
            <a:r>
              <a:rPr lang="es-ES_tradnl" sz="2400" b="1" dirty="0" smtClean="0"/>
              <a:t>Abra el explorador de internet y diríjase hacia </a:t>
            </a:r>
            <a:r>
              <a:rPr lang="es-ES_tradnl" sz="2400" b="1" dirty="0" smtClean="0">
                <a:solidFill>
                  <a:srgbClr val="FFFF00"/>
                </a:solidFill>
              </a:rPr>
              <a:t>http://</a:t>
            </a:r>
            <a:r>
              <a:rPr lang="es-ES_tradnl" sz="2400" b="1" dirty="0" err="1" smtClean="0">
                <a:solidFill>
                  <a:srgbClr val="FFFF00"/>
                </a:solidFill>
              </a:rPr>
              <a:t>www.microdaq.com</a:t>
            </a:r>
            <a:r>
              <a:rPr lang="es-ES_tradnl" sz="2400" b="1" dirty="0" smtClean="0">
                <a:solidFill>
                  <a:srgbClr val="FFFF00"/>
                </a:solidFill>
              </a:rPr>
              <a:t>/florida/ </a:t>
            </a:r>
            <a:r>
              <a:rPr lang="es-ES_tradnl" sz="2400" b="1" dirty="0" smtClean="0"/>
              <a:t>para descargar el Software </a:t>
            </a:r>
            <a:r>
              <a:rPr lang="es-ES_tradnl" sz="2400" b="1" dirty="0" err="1" smtClean="0"/>
              <a:t>LogTag</a:t>
            </a:r>
            <a:r>
              <a:rPr lang="es-ES_tradnl" sz="2400" b="1" dirty="0" smtClean="0"/>
              <a:t> </a:t>
            </a:r>
            <a:r>
              <a:rPr lang="es-ES_tradnl" sz="2400" b="1" dirty="0" err="1" smtClean="0"/>
              <a:t>Analyzer</a:t>
            </a:r>
            <a:endParaRPr lang="es-ES_tradnl" sz="2400" b="1" dirty="0" smtClean="0"/>
          </a:p>
          <a:p>
            <a:pPr marL="0" indent="0">
              <a:buNone/>
            </a:pPr>
            <a:endParaRPr lang="es-ES_tradnl" sz="2400" b="1" dirty="0" smtClean="0"/>
          </a:p>
          <a:p>
            <a:endParaRPr lang="es-ES_tradnl" sz="2400"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BB2C841-449F-4040-A870-B073D3DB043F}" type="slidenum">
              <a:rPr lang="en-US" smtClean="0"/>
              <a:pPr/>
              <a:t>5</a:t>
            </a:fld>
            <a:endParaRPr lang="en-US"/>
          </a:p>
        </p:txBody>
      </p:sp>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676400"/>
            <a:ext cx="6294729" cy="463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4724400"/>
            <a:ext cx="213360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66925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fontScale="92500" lnSpcReduction="10000"/>
          </a:bodyPr>
          <a:lstStyle/>
          <a:p>
            <a:pPr>
              <a:buBlip>
                <a:blip r:embed="rId3"/>
              </a:buBlip>
            </a:pPr>
            <a:r>
              <a:rPr lang="af-ZA" sz="2400" b="1" dirty="0" smtClean="0">
                <a:latin typeface="Arial" panose="020B0604020202020204" pitchFamily="34" charset="0"/>
                <a:cs typeface="Arial" panose="020B0604020202020204" pitchFamily="34" charset="0"/>
              </a:rPr>
              <a:t>Presione </a:t>
            </a:r>
            <a:r>
              <a:rPr lang="af-ZA" sz="2400" b="1" dirty="0" smtClean="0">
                <a:solidFill>
                  <a:srgbClr val="FFFF00"/>
                </a:solidFill>
                <a:latin typeface="Arial" panose="020B0604020202020204" pitchFamily="34" charset="0"/>
                <a:cs typeface="Arial" panose="020B0604020202020204" pitchFamily="34" charset="0"/>
              </a:rPr>
              <a:t>“REVIEW” </a:t>
            </a:r>
            <a:r>
              <a:rPr lang="af-ZA" sz="2400" b="1" dirty="0" smtClean="0">
                <a:latin typeface="Arial" panose="020B0604020202020204" pitchFamily="34" charset="0"/>
                <a:cs typeface="Arial" panose="020B0604020202020204" pitchFamily="34" charset="0"/>
              </a:rPr>
              <a:t>una vez más y la pantalla mostrará la temperatura mínima del día</a:t>
            </a:r>
          </a:p>
          <a:p>
            <a:pPr>
              <a:buBlip>
                <a:blip r:embed="rId3"/>
              </a:buBlip>
            </a:pPr>
            <a:endParaRPr lang="af-ZA" sz="2400" b="1" dirty="0" smtClean="0">
              <a:latin typeface="Arial" panose="020B0604020202020204" pitchFamily="34" charset="0"/>
              <a:cs typeface="Arial" panose="020B0604020202020204" pitchFamily="34" charset="0"/>
            </a:endParaRPr>
          </a:p>
          <a:p>
            <a:pPr>
              <a:buBlip>
                <a:blip r:embed="rId3"/>
              </a:buBlip>
            </a:pPr>
            <a:endParaRPr lang="af-ZA" sz="2400" b="1" dirty="0" smtClean="0">
              <a:latin typeface="Arial" panose="020B0604020202020204" pitchFamily="34" charset="0"/>
              <a:cs typeface="Arial" panose="020B0604020202020204" pitchFamily="34" charset="0"/>
            </a:endParaRPr>
          </a:p>
          <a:p>
            <a:pPr>
              <a:buBlip>
                <a:blip r:embed="rId3"/>
              </a:buBlip>
            </a:pPr>
            <a:endParaRPr lang="af-ZA" sz="2400" b="1" dirty="0" smtClean="0">
              <a:latin typeface="Arial" panose="020B0604020202020204" pitchFamily="34" charset="0"/>
              <a:cs typeface="Arial" panose="020B0604020202020204" pitchFamily="34" charset="0"/>
            </a:endParaRPr>
          </a:p>
          <a:p>
            <a:pPr>
              <a:buBlip>
                <a:blip r:embed="rId3"/>
              </a:buBlip>
            </a:pPr>
            <a:endParaRPr lang="af-ZA" sz="2400" b="1" dirty="0" smtClean="0">
              <a:latin typeface="Arial" panose="020B0604020202020204" pitchFamily="34" charset="0"/>
              <a:cs typeface="Arial" panose="020B0604020202020204" pitchFamily="34" charset="0"/>
            </a:endParaRPr>
          </a:p>
          <a:p>
            <a:pPr>
              <a:buBlip>
                <a:blip r:embed="rId3"/>
              </a:buBlip>
            </a:pPr>
            <a:endParaRPr lang="af-ZA" sz="2400" b="1" dirty="0" smtClean="0">
              <a:latin typeface="Arial" panose="020B0604020202020204" pitchFamily="34" charset="0"/>
              <a:cs typeface="Arial" panose="020B0604020202020204" pitchFamily="34" charset="0"/>
            </a:endParaRPr>
          </a:p>
          <a:p>
            <a:pPr>
              <a:buBlip>
                <a:blip r:embed="rId3"/>
              </a:buBlip>
            </a:pPr>
            <a:endParaRPr lang="af-ZA" sz="2400" b="1" dirty="0" smtClean="0">
              <a:latin typeface="Arial" panose="020B0604020202020204" pitchFamily="34" charset="0"/>
              <a:cs typeface="Arial" panose="020B0604020202020204" pitchFamily="34" charset="0"/>
            </a:endParaRPr>
          </a:p>
          <a:p>
            <a:pPr>
              <a:buBlip>
                <a:blip r:embed="rId3"/>
              </a:buBlip>
            </a:pPr>
            <a:endParaRPr lang="af-ZA" sz="2400" b="1" dirty="0" smtClean="0">
              <a:latin typeface="Arial" panose="020B0604020202020204" pitchFamily="34" charset="0"/>
              <a:cs typeface="Arial" panose="020B0604020202020204" pitchFamily="34" charset="0"/>
            </a:endParaRPr>
          </a:p>
          <a:p>
            <a:pPr>
              <a:buBlip>
                <a:blip r:embed="rId3"/>
              </a:buBlip>
            </a:pPr>
            <a:endParaRPr lang="af-ZA" sz="2400" b="1" dirty="0" smtClean="0">
              <a:latin typeface="Arial" panose="020B0604020202020204" pitchFamily="34" charset="0"/>
              <a:cs typeface="Arial" panose="020B0604020202020204" pitchFamily="34" charset="0"/>
            </a:endParaRPr>
          </a:p>
          <a:p>
            <a:pPr>
              <a:buBlip>
                <a:blip r:embed="rId3"/>
              </a:buBlip>
            </a:pPr>
            <a:endParaRPr lang="af-ZA" sz="2400" b="1" dirty="0" smtClean="0">
              <a:latin typeface="Arial" panose="020B0604020202020204" pitchFamily="34" charset="0"/>
              <a:cs typeface="Arial" panose="020B0604020202020204" pitchFamily="34" charset="0"/>
            </a:endParaRPr>
          </a:p>
          <a:p>
            <a:pPr>
              <a:buBlip>
                <a:blip r:embed="rId3"/>
              </a:buBlip>
            </a:pPr>
            <a:endParaRPr lang="af-ZA" sz="2400" b="1" dirty="0" smtClean="0">
              <a:latin typeface="Arial" panose="020B0604020202020204" pitchFamily="34" charset="0"/>
              <a:cs typeface="Arial" panose="020B0604020202020204" pitchFamily="34" charset="0"/>
            </a:endParaRPr>
          </a:p>
          <a:p>
            <a:pPr>
              <a:buBlip>
                <a:blip r:embed="rId3"/>
              </a:buBlip>
            </a:pPr>
            <a:endParaRPr lang="af-ZA" sz="2400" b="1" dirty="0" smtClean="0">
              <a:latin typeface="Arial" panose="020B0604020202020204" pitchFamily="34" charset="0"/>
              <a:cs typeface="Arial" panose="020B0604020202020204" pitchFamily="34" charset="0"/>
            </a:endParaRPr>
          </a:p>
          <a:p>
            <a:pPr>
              <a:buBlip>
                <a:blip r:embed="rId3"/>
              </a:buBlip>
            </a:pPr>
            <a:r>
              <a:rPr lang="af-ZA" sz="2400" b="1" dirty="0" smtClean="0">
                <a:latin typeface="Arial" panose="020B0604020202020204" pitchFamily="34" charset="0"/>
                <a:cs typeface="Arial" panose="020B0604020202020204" pitchFamily="34" charset="0"/>
              </a:rPr>
              <a:t>Una vez que haya terminado de revisar las temperaturas, presione </a:t>
            </a:r>
            <a:r>
              <a:rPr lang="af-ZA" sz="2400" b="1" dirty="0" smtClean="0">
                <a:solidFill>
                  <a:srgbClr val="FFFF00"/>
                </a:solidFill>
                <a:latin typeface="Arial" panose="020B0604020202020204" pitchFamily="34" charset="0"/>
                <a:cs typeface="Arial" panose="020B0604020202020204" pitchFamily="34" charset="0"/>
              </a:rPr>
              <a:t>“STOP” </a:t>
            </a:r>
            <a:r>
              <a:rPr lang="af-ZA" sz="2400" b="1" dirty="0" smtClean="0">
                <a:latin typeface="Arial" panose="020B0604020202020204" pitchFamily="34" charset="0"/>
                <a:cs typeface="Arial" panose="020B0604020202020204" pitchFamily="34" charset="0"/>
              </a:rPr>
              <a:t>una vez</a:t>
            </a:r>
          </a:p>
          <a:p>
            <a:endParaRPr lang="af-ZA" dirty="0"/>
          </a:p>
        </p:txBody>
      </p:sp>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584559"/>
            <a:ext cx="3048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799" y="1584559"/>
            <a:ext cx="349567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fld id="{DBB2C841-449F-4040-A870-B073D3DB043F}" type="slidenum">
              <a:rPr lang="en-US" smtClean="0"/>
              <a:pPr/>
              <a:t>50</a:t>
            </a:fld>
            <a:endParaRPr lang="en-US"/>
          </a:p>
        </p:txBody>
      </p:sp>
    </p:spTree>
    <p:extLst>
      <p:ext uri="{BB962C8B-B14F-4D97-AF65-F5344CB8AC3E}">
        <p14:creationId xmlns:p14="http://schemas.microsoft.com/office/powerpoint/2010/main" val="15266930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BB2C841-449F-4040-A870-B073D3DB043F}" type="slidenum">
              <a:rPr lang="en-US" smtClean="0"/>
              <a:pPr/>
              <a:t>51</a:t>
            </a:fld>
            <a:endParaRPr lang="en-US"/>
          </a:p>
        </p:txBody>
      </p:sp>
      <p:sp>
        <p:nvSpPr>
          <p:cNvPr id="6" name="Title 1"/>
          <p:cNvSpPr>
            <a:spLocks noGrp="1"/>
          </p:cNvSpPr>
          <p:nvPr>
            <p:ph idx="1"/>
          </p:nvPr>
        </p:nvSpPr>
        <p:spPr>
          <a:xfrm>
            <a:off x="457200" y="990601"/>
            <a:ext cx="8229600" cy="1371600"/>
          </a:xfrm>
        </p:spPr>
        <p:txBody>
          <a:bodyPr>
            <a:normAutofit/>
          </a:bodyPr>
          <a:lstStyle/>
          <a:p>
            <a:pPr marL="0" indent="0" algn="ctr">
              <a:buNone/>
            </a:pPr>
            <a:r>
              <a:rPr lang="es-ES_tradnl" sz="3600" dirty="0" smtClean="0">
                <a:solidFill>
                  <a:srgbClr val="FFFF00"/>
                </a:solidFill>
                <a:latin typeface="Arial Black" panose="020B0A04020102020204" pitchFamily="34" charset="0"/>
              </a:rPr>
              <a:t>Revisión diaria de las estadísticas</a:t>
            </a:r>
            <a:endParaRPr lang="es-ES_tradnl" sz="3600" dirty="0">
              <a:solidFill>
                <a:srgbClr val="FFFF00"/>
              </a:solidFill>
              <a:latin typeface="Arial Black" panose="020B0A04020102020204" pitchFamily="34" charset="0"/>
            </a:endParaRP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882900"/>
            <a:ext cx="3465446"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9663" y="2241550"/>
            <a:ext cx="4383087" cy="323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768032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096000"/>
          </a:xfrm>
        </p:spPr>
        <p:txBody>
          <a:bodyPr>
            <a:noAutofit/>
          </a:bodyPr>
          <a:lstStyle/>
          <a:p>
            <a:pPr>
              <a:spcAft>
                <a:spcPts val="1200"/>
              </a:spcAft>
              <a:buBlip>
                <a:blip r:embed="rId3"/>
              </a:buBlip>
            </a:pPr>
            <a:r>
              <a:rPr lang="es-ES_tradnl" sz="2400" b="1" dirty="0" smtClean="0">
                <a:latin typeface="Arial" panose="020B0604020202020204" pitchFamily="34" charset="0"/>
                <a:cs typeface="Arial" panose="020B0604020202020204" pitchFamily="34" charset="0"/>
              </a:rPr>
              <a:t>El </a:t>
            </a:r>
            <a:r>
              <a:rPr lang="es-ES_tradnl" sz="2400" b="1" dirty="0" err="1" smtClean="0">
                <a:latin typeface="Arial" panose="020B0604020202020204" pitchFamily="34" charset="0"/>
                <a:cs typeface="Arial" panose="020B0604020202020204" pitchFamily="34" charset="0"/>
              </a:rPr>
              <a:t>LogTag</a:t>
            </a:r>
            <a:r>
              <a:rPr lang="es-ES_tradnl" sz="2400" b="1" dirty="0" smtClean="0">
                <a:latin typeface="Arial" panose="020B0604020202020204" pitchFamily="34" charset="0"/>
                <a:cs typeface="Arial" panose="020B0604020202020204" pitchFamily="34" charset="0"/>
              </a:rPr>
              <a:t> debe todavía mostrar </a:t>
            </a:r>
            <a:r>
              <a:rPr lang="es-ES_tradnl" sz="2400" b="1" dirty="0" smtClean="0">
                <a:solidFill>
                  <a:srgbClr val="FFFF00"/>
                </a:solidFill>
                <a:latin typeface="Arial" panose="020B0604020202020204" pitchFamily="34" charset="0"/>
                <a:cs typeface="Arial" panose="020B0604020202020204" pitchFamily="34" charset="0"/>
              </a:rPr>
              <a:t>“RECORDING”</a:t>
            </a:r>
          </a:p>
          <a:p>
            <a:pPr>
              <a:spcAft>
                <a:spcPts val="1200"/>
              </a:spcAft>
              <a:buBlip>
                <a:blip r:embed="rId3"/>
              </a:buBlip>
            </a:pPr>
            <a:r>
              <a:rPr lang="es-ES_tradnl" sz="2400" b="1" dirty="0" smtClean="0">
                <a:latin typeface="Arial" panose="020B0604020202020204" pitchFamily="34" charset="0"/>
                <a:cs typeface="Arial" panose="020B0604020202020204" pitchFamily="34" charset="0"/>
              </a:rPr>
              <a:t>Presione </a:t>
            </a:r>
            <a:r>
              <a:rPr lang="es-ES_tradnl" sz="2400" b="1" dirty="0" smtClean="0">
                <a:solidFill>
                  <a:srgbClr val="FFFF00"/>
                </a:solidFill>
                <a:latin typeface="Arial" panose="020B0604020202020204" pitchFamily="34" charset="0"/>
                <a:cs typeface="Arial" panose="020B0604020202020204" pitchFamily="34" charset="0"/>
              </a:rPr>
              <a:t>“REVIEW” </a:t>
            </a:r>
            <a:r>
              <a:rPr lang="es-ES_tradnl" sz="2400" b="1" dirty="0" smtClean="0">
                <a:latin typeface="Arial" panose="020B0604020202020204" pitchFamily="34" charset="0"/>
                <a:cs typeface="Arial" panose="020B0604020202020204" pitchFamily="34" charset="0"/>
              </a:rPr>
              <a:t>para añadir un “</a:t>
            </a:r>
            <a:r>
              <a:rPr lang="es-ES_tradnl" sz="2400" b="1" dirty="0" err="1" smtClean="0">
                <a:latin typeface="Arial" panose="020B0604020202020204" pitchFamily="34" charset="0"/>
                <a:cs typeface="Arial" panose="020B0604020202020204" pitchFamily="34" charset="0"/>
              </a:rPr>
              <a:t>Inspection</a:t>
            </a:r>
            <a:r>
              <a:rPr lang="es-ES_tradnl" sz="2400" b="1" dirty="0" smtClean="0">
                <a:latin typeface="Arial" panose="020B0604020202020204" pitchFamily="34" charset="0"/>
                <a:cs typeface="Arial" panose="020B0604020202020204" pitchFamily="34" charset="0"/>
              </a:rPr>
              <a:t> Mark” al registro</a:t>
            </a:r>
          </a:p>
          <a:p>
            <a:pPr>
              <a:spcAft>
                <a:spcPts val="1200"/>
              </a:spcAft>
              <a:buBlip>
                <a:blip r:embed="rId3"/>
              </a:buBlip>
            </a:pPr>
            <a:r>
              <a:rPr lang="es-ES_tradnl" sz="2400" b="1" dirty="0" smtClean="0">
                <a:latin typeface="Arial" panose="020B0604020202020204" pitchFamily="34" charset="0"/>
                <a:cs typeface="Arial" panose="020B0604020202020204" pitchFamily="34" charset="0"/>
              </a:rPr>
              <a:t>Esto muestra que ha revisado las lecturas de temperatura para ese día </a:t>
            </a:r>
          </a:p>
          <a:p>
            <a:pPr>
              <a:spcAft>
                <a:spcPts val="1200"/>
              </a:spcAft>
              <a:buBlip>
                <a:blip r:embed="rId3"/>
              </a:buBlip>
            </a:pPr>
            <a:r>
              <a:rPr lang="es-ES_tradnl" sz="2400" b="1" dirty="0" smtClean="0">
                <a:latin typeface="Arial" panose="020B0604020202020204" pitchFamily="34" charset="0"/>
                <a:cs typeface="Arial" panose="020B0604020202020204" pitchFamily="34" charset="0"/>
              </a:rPr>
              <a:t>Dicha acción debe ser realizada dos veces al día para cada </a:t>
            </a:r>
            <a:r>
              <a:rPr lang="es-ES_tradnl" sz="2400" b="1" dirty="0" err="1" smtClean="0">
                <a:latin typeface="Arial" panose="020B0604020202020204" pitchFamily="34" charset="0"/>
                <a:cs typeface="Arial" panose="020B0604020202020204" pitchFamily="34" charset="0"/>
              </a:rPr>
              <a:t>LogTag</a:t>
            </a:r>
            <a:r>
              <a:rPr lang="es-ES_tradnl" sz="2400" b="1" dirty="0" smtClean="0">
                <a:latin typeface="Arial" panose="020B0604020202020204" pitchFamily="34" charset="0"/>
                <a:cs typeface="Arial" panose="020B0604020202020204" pitchFamily="34" charset="0"/>
              </a:rPr>
              <a:t>.  Esta acción reemplaza la necesidad de mantener registros de temperatura por escrito </a:t>
            </a:r>
          </a:p>
          <a:p>
            <a:pPr>
              <a:spcAft>
                <a:spcPts val="1200"/>
              </a:spcAft>
              <a:buBlip>
                <a:blip r:embed="rId3"/>
              </a:buBlip>
            </a:pPr>
            <a:r>
              <a:rPr lang="es-ES_tradnl" sz="2400" b="1" dirty="0" smtClean="0">
                <a:latin typeface="Arial" panose="020B0604020202020204" pitchFamily="34" charset="0"/>
                <a:cs typeface="Arial" panose="020B0604020202020204" pitchFamily="34" charset="0"/>
              </a:rPr>
              <a:t>Puede revisar las temperaturas mínimas y máximas registradas durante los 30 días previos a la fecha actual</a:t>
            </a:r>
            <a:endParaRPr lang="es-ES_tradnl" sz="2400" dirty="0"/>
          </a:p>
        </p:txBody>
      </p:sp>
      <p:sp>
        <p:nvSpPr>
          <p:cNvPr id="5" name="Slide Number Placeholder 4"/>
          <p:cNvSpPr>
            <a:spLocks noGrp="1"/>
          </p:cNvSpPr>
          <p:nvPr>
            <p:ph type="sldNum" sz="quarter" idx="12"/>
          </p:nvPr>
        </p:nvSpPr>
        <p:spPr/>
        <p:txBody>
          <a:bodyPr/>
          <a:lstStyle/>
          <a:p>
            <a:fld id="{DBB2C841-449F-4040-A870-B073D3DB043F}" type="slidenum">
              <a:rPr lang="en-US" smtClean="0"/>
              <a:pPr/>
              <a:t>52</a:t>
            </a:fld>
            <a:endParaRPr lang="en-US"/>
          </a:p>
        </p:txBody>
      </p:sp>
    </p:spTree>
    <p:extLst>
      <p:ext uri="{BB962C8B-B14F-4D97-AF65-F5344CB8AC3E}">
        <p14:creationId xmlns:p14="http://schemas.microsoft.com/office/powerpoint/2010/main" val="29020639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a:bodyPr>
          <a:lstStyle/>
          <a:p>
            <a:pPr>
              <a:buBlip>
                <a:blip r:embed="rId3"/>
              </a:buBlip>
            </a:pPr>
            <a:r>
              <a:rPr lang="es-ES_tradnl" sz="2400" b="1" dirty="0" smtClean="0">
                <a:latin typeface="Arial" panose="020B0604020202020204" pitchFamily="34" charset="0"/>
                <a:cs typeface="Arial" panose="020B0604020202020204" pitchFamily="34" charset="0"/>
              </a:rPr>
              <a:t>Una vez que haya revisado las temperaturas mínimas y máximas de la fecha actual, si presiona </a:t>
            </a:r>
            <a:r>
              <a:rPr lang="es-ES_tradnl" sz="2400" b="1" dirty="0" smtClean="0">
                <a:solidFill>
                  <a:srgbClr val="FFFF00"/>
                </a:solidFill>
                <a:latin typeface="Arial" panose="020B0604020202020204" pitchFamily="34" charset="0"/>
                <a:cs typeface="Arial" panose="020B0604020202020204" pitchFamily="34" charset="0"/>
              </a:rPr>
              <a:t>“REVIEW” </a:t>
            </a:r>
            <a:r>
              <a:rPr lang="es-ES_tradnl" sz="2400" b="1" dirty="0" smtClean="0">
                <a:latin typeface="Arial" panose="020B0604020202020204" pitchFamily="34" charset="0"/>
                <a:cs typeface="Arial" panose="020B0604020202020204" pitchFamily="34" charset="0"/>
              </a:rPr>
              <a:t>una vez más se mostrará la temperatura máxima del día anterior (Day -1). Cualquier lectura fuera de rango será indicada</a:t>
            </a:r>
          </a:p>
          <a:p>
            <a:endParaRPr lang="es-ES_tradnl" sz="2400" dirty="0" smtClean="0"/>
          </a:p>
          <a:p>
            <a:endParaRPr lang="es-ES_tradnl" sz="2400" dirty="0" smtClean="0"/>
          </a:p>
          <a:p>
            <a:endParaRPr lang="es-ES_tradnl" sz="2400" dirty="0" smtClean="0"/>
          </a:p>
          <a:p>
            <a:endParaRPr lang="es-ES_tradnl" sz="2400" dirty="0"/>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2667000"/>
            <a:ext cx="32766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DBB2C841-449F-4040-A870-B073D3DB043F}" type="slidenum">
              <a:rPr lang="en-US" smtClean="0"/>
              <a:pPr/>
              <a:t>53</a:t>
            </a:fld>
            <a:endParaRPr lang="en-US"/>
          </a:p>
        </p:txBody>
      </p:sp>
    </p:spTree>
    <p:extLst>
      <p:ext uri="{BB962C8B-B14F-4D97-AF65-F5344CB8AC3E}">
        <p14:creationId xmlns:p14="http://schemas.microsoft.com/office/powerpoint/2010/main" val="39539781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r>
              <a:rPr lang="es-ES_tradnl" sz="2800" b="1" smtClean="0">
                <a:latin typeface="Arial" panose="020B0604020202020204" pitchFamily="34" charset="0"/>
                <a:cs typeface="Arial" panose="020B0604020202020204" pitchFamily="34" charset="0"/>
              </a:rPr>
              <a:t>Al presionar nuevamente </a:t>
            </a:r>
            <a:r>
              <a:rPr lang="es-ES_tradnl" sz="2800" b="1" smtClean="0">
                <a:solidFill>
                  <a:srgbClr val="FFFF00"/>
                </a:solidFill>
                <a:latin typeface="Arial" panose="020B0604020202020204" pitchFamily="34" charset="0"/>
                <a:cs typeface="Arial" panose="020B0604020202020204" pitchFamily="34" charset="0"/>
              </a:rPr>
              <a:t>“REVIEW”</a:t>
            </a:r>
            <a:r>
              <a:rPr lang="es-ES_tradnl" sz="2800" b="1" smtClean="0">
                <a:latin typeface="Arial" panose="020B0604020202020204" pitchFamily="34" charset="0"/>
                <a:cs typeface="Arial" panose="020B0604020202020204" pitchFamily="34" charset="0"/>
              </a:rPr>
              <a:t>, se  mostrará la lectura de temperatura mínima del día anterior (Day -1)</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6851" y="2514600"/>
            <a:ext cx="32004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DBB2C841-449F-4040-A870-B073D3DB043F}" type="slidenum">
              <a:rPr lang="en-US" smtClean="0"/>
              <a:pPr/>
              <a:t>54</a:t>
            </a:fld>
            <a:endParaRPr lang="en-US"/>
          </a:p>
        </p:txBody>
      </p:sp>
    </p:spTree>
    <p:extLst>
      <p:ext uri="{BB962C8B-B14F-4D97-AF65-F5344CB8AC3E}">
        <p14:creationId xmlns:p14="http://schemas.microsoft.com/office/powerpoint/2010/main" val="19839496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pPr>
              <a:buBlip>
                <a:blip r:embed="rId3"/>
              </a:buBlip>
            </a:pPr>
            <a:r>
              <a:rPr lang="es-ES_tradnl" sz="2400" b="1" dirty="0" smtClean="0">
                <a:latin typeface="Arial" panose="020B0604020202020204" pitchFamily="34" charset="0"/>
                <a:cs typeface="Arial" panose="020B0604020202020204" pitchFamily="34" charset="0"/>
              </a:rPr>
              <a:t>Al presionar </a:t>
            </a:r>
            <a:r>
              <a:rPr lang="es-ES_tradnl" sz="2400" b="1" dirty="0" smtClean="0">
                <a:solidFill>
                  <a:srgbClr val="FFFF00"/>
                </a:solidFill>
                <a:latin typeface="Arial" panose="020B0604020202020204" pitchFamily="34" charset="0"/>
                <a:cs typeface="Arial" panose="020B0604020202020204" pitchFamily="34" charset="0"/>
              </a:rPr>
              <a:t>“REVIEW” </a:t>
            </a:r>
            <a:r>
              <a:rPr lang="es-ES_tradnl" sz="2400" b="1" dirty="0" smtClean="0">
                <a:latin typeface="Arial" panose="020B0604020202020204" pitchFamily="34" charset="0"/>
                <a:cs typeface="Arial" panose="020B0604020202020204" pitchFamily="34" charset="0"/>
              </a:rPr>
              <a:t>nuevamente se mostrará la lectura máxima de los dos días anteriores a la fecha actual (Day -2) etc… </a:t>
            </a:r>
          </a:p>
          <a:p>
            <a:pPr>
              <a:buBlip>
                <a:blip r:embed="rId3"/>
              </a:buBlip>
            </a:pPr>
            <a:endParaRPr lang="es-ES_tradnl" sz="2400" b="1" dirty="0" smtClean="0">
              <a:latin typeface="Arial" panose="020B0604020202020204" pitchFamily="34" charset="0"/>
              <a:cs typeface="Arial" panose="020B0604020202020204" pitchFamily="34" charset="0"/>
            </a:endParaRPr>
          </a:p>
          <a:p>
            <a:pPr>
              <a:buBlip>
                <a:blip r:embed="rId3"/>
              </a:buBlip>
            </a:pPr>
            <a:r>
              <a:rPr lang="es-ES_tradnl" sz="2400" b="1" dirty="0" smtClean="0">
                <a:latin typeface="Arial" panose="020B0604020202020204" pitchFamily="34" charset="0"/>
                <a:cs typeface="Arial" panose="020B0604020202020204" pitchFamily="34" charset="0"/>
              </a:rPr>
              <a:t>Presione </a:t>
            </a:r>
            <a:r>
              <a:rPr lang="es-ES_tradnl" sz="2400" b="1" dirty="0" smtClean="0">
                <a:solidFill>
                  <a:srgbClr val="FFFF00"/>
                </a:solidFill>
                <a:latin typeface="Arial" panose="020B0604020202020204" pitchFamily="34" charset="0"/>
                <a:cs typeface="Arial" panose="020B0604020202020204" pitchFamily="34" charset="0"/>
              </a:rPr>
              <a:t>“STOP” </a:t>
            </a:r>
            <a:r>
              <a:rPr lang="es-ES_tradnl" sz="2400" b="1" dirty="0" smtClean="0">
                <a:latin typeface="Arial" panose="020B0604020202020204" pitchFamily="34" charset="0"/>
                <a:cs typeface="Arial" panose="020B0604020202020204" pitchFamily="34" charset="0"/>
              </a:rPr>
              <a:t>en cualquier momento para salir del modo de revisión “REVIEW </a:t>
            </a:r>
            <a:r>
              <a:rPr lang="es-ES_tradnl" sz="2400" b="1" dirty="0" err="1" smtClean="0">
                <a:latin typeface="Arial" panose="020B0604020202020204" pitchFamily="34" charset="0"/>
                <a:cs typeface="Arial" panose="020B0604020202020204" pitchFamily="34" charset="0"/>
              </a:rPr>
              <a:t>Mode</a:t>
            </a:r>
            <a:r>
              <a:rPr lang="es-ES_tradnl" sz="2400" b="1" dirty="0" smtClean="0">
                <a:latin typeface="Arial" panose="020B0604020202020204" pitchFamily="34" charset="0"/>
                <a:cs typeface="Arial" panose="020B0604020202020204" pitchFamily="34" charset="0"/>
              </a:rPr>
              <a:t>”</a:t>
            </a:r>
            <a:endParaRPr lang="es-ES_tradnl" sz="24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DBB2C841-449F-4040-A870-B073D3DB043F}" type="slidenum">
              <a:rPr lang="en-US" smtClean="0"/>
              <a:pPr/>
              <a:t>55</a:t>
            </a:fld>
            <a:endParaRPr lang="en-US"/>
          </a:p>
        </p:txBody>
      </p:sp>
      <p:pic>
        <p:nvPicPr>
          <p:cNvPr id="32770" name="Picture 2" descr="C:\Users\pricesz\AppData\Local\Microsoft\Windows\Temporary Internet Files\Content.IE5\KX5WH3UJ\MC900432688[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3657600"/>
            <a:ext cx="2285714" cy="2285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84927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sz="3600" dirty="0" smtClean="0">
                <a:solidFill>
                  <a:srgbClr val="FFFF00"/>
                </a:solidFill>
                <a:latin typeface="Arial Black" panose="020B0A04020102020204" pitchFamily="34" charset="0"/>
              </a:rPr>
              <a:t>Como ver y salvar los datos</a:t>
            </a:r>
            <a:endParaRPr lang="es-ES_tradnl" sz="3600" dirty="0">
              <a:solidFill>
                <a:srgbClr val="FFFF00"/>
              </a:solidFill>
              <a:latin typeface="Arial Black" panose="020B0A04020102020204" pitchFamily="34" charset="0"/>
            </a:endParaRPr>
          </a:p>
        </p:txBody>
      </p:sp>
      <p:sp>
        <p:nvSpPr>
          <p:cNvPr id="3" name="Content Placeholder 2"/>
          <p:cNvSpPr>
            <a:spLocks noGrp="1"/>
          </p:cNvSpPr>
          <p:nvPr>
            <p:ph idx="1"/>
          </p:nvPr>
        </p:nvSpPr>
        <p:spPr>
          <a:xfrm>
            <a:off x="457200" y="1189037"/>
            <a:ext cx="8229600" cy="4906963"/>
          </a:xfrm>
        </p:spPr>
        <p:txBody>
          <a:bodyPr>
            <a:normAutofit fontScale="92500" lnSpcReduction="10000"/>
          </a:bodyPr>
          <a:lstStyle/>
          <a:p>
            <a:pPr>
              <a:spcBef>
                <a:spcPts val="1200"/>
              </a:spcBef>
              <a:spcAft>
                <a:spcPts val="1200"/>
              </a:spcAft>
            </a:pPr>
            <a:r>
              <a:rPr lang="es-ES_tradnl" sz="2400" b="1" dirty="0" smtClean="0">
                <a:latin typeface="Arial" panose="020B0604020202020204" pitchFamily="34" charset="0"/>
                <a:cs typeface="Arial" panose="020B0604020202020204" pitchFamily="34" charset="0"/>
              </a:rPr>
              <a:t>Extraiga el </a:t>
            </a:r>
            <a:r>
              <a:rPr lang="es-ES_tradnl" sz="2400" b="1" dirty="0" err="1" smtClean="0">
                <a:latin typeface="Arial" panose="020B0604020202020204" pitchFamily="34" charset="0"/>
                <a:cs typeface="Arial" panose="020B0604020202020204" pitchFamily="34" charset="0"/>
              </a:rPr>
              <a:t>LogTag</a:t>
            </a:r>
            <a:r>
              <a:rPr lang="es-ES_tradnl" sz="2400" b="1" dirty="0" smtClean="0">
                <a:latin typeface="Arial" panose="020B0604020202020204" pitchFamily="34" charset="0"/>
                <a:cs typeface="Arial" panose="020B0604020202020204" pitchFamily="34" charset="0"/>
              </a:rPr>
              <a:t> del soporte</a:t>
            </a:r>
          </a:p>
          <a:p>
            <a:pPr>
              <a:spcBef>
                <a:spcPts val="1200"/>
              </a:spcBef>
              <a:spcAft>
                <a:spcPts val="1200"/>
              </a:spcAft>
            </a:pPr>
            <a:r>
              <a:rPr lang="es-ES_tradnl" sz="2400" b="1" dirty="0" smtClean="0">
                <a:latin typeface="Arial" panose="020B0604020202020204" pitchFamily="34" charset="0"/>
                <a:cs typeface="Arial" panose="020B0604020202020204" pitchFamily="34" charset="0"/>
              </a:rPr>
              <a:t>Presione y mantenga presionado el botón “START/CLEAR/STOP</a:t>
            </a:r>
          </a:p>
          <a:p>
            <a:pPr>
              <a:spcBef>
                <a:spcPts val="1200"/>
              </a:spcBef>
              <a:spcAft>
                <a:spcPts val="1200"/>
              </a:spcAft>
            </a:pPr>
            <a:r>
              <a:rPr lang="es-ES_tradnl" sz="2400" b="1" dirty="0" smtClean="0">
                <a:latin typeface="Arial" panose="020B0604020202020204" pitchFamily="34" charset="0"/>
                <a:cs typeface="Arial" panose="020B0604020202020204" pitchFamily="34" charset="0"/>
              </a:rPr>
              <a:t>Cuando “</a:t>
            </a:r>
            <a:r>
              <a:rPr lang="es-ES_tradnl" sz="2400" b="1" dirty="0" err="1" smtClean="0">
                <a:latin typeface="Arial" panose="020B0604020202020204" pitchFamily="34" charset="0"/>
                <a:cs typeface="Arial" panose="020B0604020202020204" pitchFamily="34" charset="0"/>
              </a:rPr>
              <a:t>stopped</a:t>
            </a:r>
            <a:r>
              <a:rPr lang="es-ES_tradnl" sz="2400" b="1" dirty="0" smtClean="0">
                <a:latin typeface="Arial" panose="020B0604020202020204" pitchFamily="34" charset="0"/>
                <a:cs typeface="Arial" panose="020B0604020202020204" pitchFamily="34" charset="0"/>
              </a:rPr>
              <a:t>” deje de parpadear, libere el botón y verá “</a:t>
            </a:r>
            <a:r>
              <a:rPr lang="es-ES_tradnl" sz="2400" b="1" dirty="0" err="1" smtClean="0">
                <a:latin typeface="Arial" panose="020B0604020202020204" pitchFamily="34" charset="0"/>
                <a:cs typeface="Arial" panose="020B0604020202020204" pitchFamily="34" charset="0"/>
              </a:rPr>
              <a:t>stopped</a:t>
            </a:r>
            <a:r>
              <a:rPr lang="es-ES_tradnl" sz="2400" b="1" dirty="0" smtClean="0">
                <a:latin typeface="Arial" panose="020B0604020202020204" pitchFamily="34" charset="0"/>
                <a:cs typeface="Arial" panose="020B0604020202020204" pitchFamily="34" charset="0"/>
              </a:rPr>
              <a:t>” en la pantalla</a:t>
            </a:r>
          </a:p>
          <a:p>
            <a:pPr>
              <a:spcBef>
                <a:spcPts val="1200"/>
              </a:spcBef>
              <a:spcAft>
                <a:spcPts val="1200"/>
              </a:spcAft>
            </a:pPr>
            <a:r>
              <a:rPr lang="es-ES_tradnl" sz="2400" b="1" dirty="0" smtClean="0">
                <a:latin typeface="Arial" panose="020B0604020202020204" pitchFamily="34" charset="0"/>
                <a:cs typeface="Arial" panose="020B0604020202020204" pitchFamily="34" charset="0"/>
              </a:rPr>
              <a:t>Desconecte el </a:t>
            </a:r>
            <a:r>
              <a:rPr lang="es-ES_tradnl" sz="2400" b="1" dirty="0" err="1" smtClean="0">
                <a:latin typeface="Arial" panose="020B0604020202020204" pitchFamily="34" charset="0"/>
                <a:cs typeface="Arial" panose="020B0604020202020204" pitchFamily="34" charset="0"/>
              </a:rPr>
              <a:t>probe</a:t>
            </a:r>
            <a:endParaRPr lang="es-ES_tradnl" sz="2400" b="1" dirty="0" smtClean="0">
              <a:latin typeface="Arial" panose="020B0604020202020204" pitchFamily="34" charset="0"/>
              <a:cs typeface="Arial" panose="020B0604020202020204" pitchFamily="34" charset="0"/>
            </a:endParaRPr>
          </a:p>
          <a:p>
            <a:pPr>
              <a:spcBef>
                <a:spcPts val="1200"/>
              </a:spcBef>
              <a:spcAft>
                <a:spcPts val="1200"/>
              </a:spcAft>
            </a:pPr>
            <a:r>
              <a:rPr lang="es-ES_tradnl" sz="2400" b="1" dirty="0" smtClean="0">
                <a:latin typeface="Arial" panose="020B0604020202020204" pitchFamily="34" charset="0"/>
                <a:cs typeface="Arial" panose="020B0604020202020204" pitchFamily="34" charset="0"/>
              </a:rPr>
              <a:t>Es importante que los números de serie del </a:t>
            </a:r>
            <a:r>
              <a:rPr lang="es-ES_tradnl" sz="2400" b="1" dirty="0" err="1" smtClean="0">
                <a:latin typeface="Arial" panose="020B0604020202020204" pitchFamily="34" charset="0"/>
                <a:cs typeface="Arial" panose="020B0604020202020204" pitchFamily="34" charset="0"/>
              </a:rPr>
              <a:t>LogTag</a:t>
            </a:r>
            <a:r>
              <a:rPr lang="es-ES_tradnl" sz="2400" b="1" dirty="0" smtClean="0">
                <a:latin typeface="Arial" panose="020B0604020202020204" pitchFamily="34" charset="0"/>
                <a:cs typeface="Arial" panose="020B0604020202020204" pitchFamily="34" charset="0"/>
              </a:rPr>
              <a:t> y el </a:t>
            </a:r>
            <a:r>
              <a:rPr lang="es-ES_tradnl" sz="2400" b="1" dirty="0" err="1" smtClean="0">
                <a:latin typeface="Arial" panose="020B0604020202020204" pitchFamily="34" charset="0"/>
                <a:cs typeface="Arial" panose="020B0604020202020204" pitchFamily="34" charset="0"/>
              </a:rPr>
              <a:t>probe</a:t>
            </a:r>
            <a:r>
              <a:rPr lang="es-ES_tradnl" sz="2400" b="1" dirty="0" smtClean="0">
                <a:latin typeface="Arial" panose="020B0604020202020204" pitchFamily="34" charset="0"/>
                <a:cs typeface="Arial" panose="020B0604020202020204" pitchFamily="34" charset="0"/>
              </a:rPr>
              <a:t> coincidan</a:t>
            </a:r>
          </a:p>
          <a:p>
            <a:pPr>
              <a:spcBef>
                <a:spcPts val="1200"/>
              </a:spcBef>
              <a:spcAft>
                <a:spcPts val="1200"/>
              </a:spcAft>
            </a:pPr>
            <a:r>
              <a:rPr lang="es-ES_tradnl" sz="2400" b="1" dirty="0" smtClean="0">
                <a:latin typeface="Arial" panose="020B0604020202020204" pitchFamily="34" charset="0"/>
                <a:cs typeface="Arial" panose="020B0604020202020204" pitchFamily="34" charset="0"/>
              </a:rPr>
              <a:t>Abra el software </a:t>
            </a:r>
            <a:r>
              <a:rPr lang="es-ES_tradnl" sz="2400" b="1" dirty="0" err="1" smtClean="0">
                <a:latin typeface="Arial" panose="020B0604020202020204" pitchFamily="34" charset="0"/>
                <a:cs typeface="Arial" panose="020B0604020202020204" pitchFamily="34" charset="0"/>
              </a:rPr>
              <a:t>LogTag</a:t>
            </a:r>
            <a:r>
              <a:rPr lang="es-ES_tradnl" sz="2400" b="1" dirty="0" smtClean="0">
                <a:latin typeface="Arial" panose="020B0604020202020204" pitchFamily="34" charset="0"/>
                <a:cs typeface="Arial" panose="020B0604020202020204" pitchFamily="34" charset="0"/>
              </a:rPr>
              <a:t> y coloque el </a:t>
            </a:r>
            <a:r>
              <a:rPr lang="es-ES_tradnl" sz="2400" b="1" dirty="0" err="1" smtClean="0">
                <a:latin typeface="Arial" panose="020B0604020202020204" pitchFamily="34" charset="0"/>
                <a:cs typeface="Arial" panose="020B0604020202020204" pitchFamily="34" charset="0"/>
              </a:rPr>
              <a:t>LogTag</a:t>
            </a:r>
            <a:r>
              <a:rPr lang="es-ES_tradnl" sz="2400" b="1" dirty="0" smtClean="0">
                <a:latin typeface="Arial" panose="020B0604020202020204" pitchFamily="34" charset="0"/>
                <a:cs typeface="Arial" panose="020B0604020202020204" pitchFamily="34" charset="0"/>
              </a:rPr>
              <a:t> en la estación base</a:t>
            </a:r>
            <a:endParaRPr lang="es-ES_tradnl" sz="2400" b="1"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DBB2C841-449F-4040-A870-B073D3DB043F}" type="slidenum">
              <a:rPr lang="en-US" smtClean="0"/>
              <a:pPr/>
              <a:t>56</a:t>
            </a:fld>
            <a:endParaRPr lang="en-US"/>
          </a:p>
        </p:txBody>
      </p:sp>
    </p:spTree>
    <p:extLst>
      <p:ext uri="{BB962C8B-B14F-4D97-AF65-F5344CB8AC3E}">
        <p14:creationId xmlns:p14="http://schemas.microsoft.com/office/powerpoint/2010/main" val="8686165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400"/>
            <a:ext cx="8229600" cy="1143000"/>
          </a:xfrm>
        </p:spPr>
        <p:txBody>
          <a:bodyPr>
            <a:normAutofit fontScale="90000"/>
          </a:bodyPr>
          <a:lstStyle/>
          <a:p>
            <a:r>
              <a:rPr lang="es-ES_tradnl" dirty="0" smtClean="0">
                <a:solidFill>
                  <a:srgbClr val="FFFF00"/>
                </a:solidFill>
                <a:latin typeface="Arial Black" panose="020B0A04020102020204" pitchFamily="34" charset="0"/>
              </a:rPr>
              <a:t>Alarmas y Excursiones de Temperatura</a:t>
            </a:r>
            <a:endParaRPr lang="es-ES_tradnl" dirty="0"/>
          </a:p>
        </p:txBody>
      </p:sp>
      <p:sp>
        <p:nvSpPr>
          <p:cNvPr id="5" name="Slide Number Placeholder 4"/>
          <p:cNvSpPr>
            <a:spLocks noGrp="1"/>
          </p:cNvSpPr>
          <p:nvPr>
            <p:ph type="sldNum" sz="quarter" idx="12"/>
          </p:nvPr>
        </p:nvSpPr>
        <p:spPr/>
        <p:txBody>
          <a:bodyPr/>
          <a:lstStyle/>
          <a:p>
            <a:fld id="{DBB2C841-449F-4040-A870-B073D3DB043F}" type="slidenum">
              <a:rPr lang="en-US" smtClean="0"/>
              <a:pPr/>
              <a:t>57</a:t>
            </a:fld>
            <a:endParaRPr lang="en-US"/>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3276600"/>
            <a:ext cx="2768600" cy="2768600"/>
          </a:xfrm>
          <a:prstGeom prst="rect">
            <a:avLst/>
          </a:prstGeom>
          <a:noFill/>
          <a:ln w="3810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502995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743200" y="3276600"/>
            <a:ext cx="441173" cy="2781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52400" y="457200"/>
            <a:ext cx="8610600" cy="6096000"/>
          </a:xfrm>
        </p:spPr>
        <p:txBody>
          <a:bodyPr>
            <a:normAutofit fontScale="92500"/>
          </a:bodyPr>
          <a:lstStyle/>
          <a:p>
            <a:pPr>
              <a:buBlip>
                <a:blip r:embed="rId3"/>
              </a:buBlip>
            </a:pPr>
            <a:r>
              <a:rPr lang="es-ES_tradnl" sz="2200" b="1" dirty="0" smtClean="0">
                <a:latin typeface="Arial" panose="020B0604020202020204" pitchFamily="34" charset="0"/>
                <a:cs typeface="Arial" panose="020B0604020202020204" pitchFamily="34" charset="0"/>
              </a:rPr>
              <a:t>Su </a:t>
            </a:r>
            <a:r>
              <a:rPr lang="es-ES_tradnl" sz="2200" b="1" dirty="0" err="1" smtClean="0">
                <a:latin typeface="Arial" panose="020B0604020202020204" pitchFamily="34" charset="0"/>
                <a:cs typeface="Arial" panose="020B0604020202020204" pitchFamily="34" charset="0"/>
              </a:rPr>
              <a:t>LogTag</a:t>
            </a:r>
            <a:r>
              <a:rPr lang="es-ES_tradnl" sz="2200" b="1" dirty="0" smtClean="0">
                <a:latin typeface="Arial" panose="020B0604020202020204" pitchFamily="34" charset="0"/>
                <a:cs typeface="Arial" panose="020B0604020202020204" pitchFamily="34" charset="0"/>
              </a:rPr>
              <a:t> ha sido configurado para registrar las temperaturas de una unidad en específico (refrigerador o congelador)</a:t>
            </a:r>
          </a:p>
          <a:p>
            <a:pPr>
              <a:buBlip>
                <a:blip r:embed="rId3"/>
              </a:buBlip>
            </a:pPr>
            <a:r>
              <a:rPr lang="es-ES_tradnl" sz="2200" b="1" dirty="0" smtClean="0">
                <a:latin typeface="Arial" panose="020B0604020202020204" pitchFamily="34" charset="0"/>
                <a:cs typeface="Arial" panose="020B0604020202020204" pitchFamily="34" charset="0"/>
              </a:rPr>
              <a:t>Cuando la temperatura registrada se encuentre por encima o por debajo del rango de temperaturas recomendado para la unidad, el </a:t>
            </a:r>
            <a:r>
              <a:rPr lang="es-ES_tradnl" sz="2200" b="1" dirty="0" err="1" smtClean="0">
                <a:latin typeface="Arial" panose="020B0604020202020204" pitchFamily="34" charset="0"/>
                <a:cs typeface="Arial" panose="020B0604020202020204" pitchFamily="34" charset="0"/>
              </a:rPr>
              <a:t>LogTag</a:t>
            </a:r>
            <a:r>
              <a:rPr lang="es-ES_tradnl" sz="2200" b="1" dirty="0" smtClean="0">
                <a:latin typeface="Arial" panose="020B0604020202020204" pitchFamily="34" charset="0"/>
                <a:cs typeface="Arial" panose="020B0604020202020204" pitchFamily="34" charset="0"/>
              </a:rPr>
              <a:t> mostrará una advertencia</a:t>
            </a:r>
          </a:p>
          <a:p>
            <a:pPr>
              <a:buBlip>
                <a:blip r:embed="rId3"/>
              </a:buBlip>
            </a:pPr>
            <a:r>
              <a:rPr lang="es-ES_tradnl" sz="2200" b="1" dirty="0" smtClean="0">
                <a:latin typeface="Arial" panose="020B0604020202020204" pitchFamily="34" charset="0"/>
                <a:cs typeface="Arial" panose="020B0604020202020204" pitchFamily="34" charset="0"/>
              </a:rPr>
              <a:t>La palabra </a:t>
            </a:r>
            <a:r>
              <a:rPr lang="es-ES_tradnl" sz="2200" b="1" dirty="0" smtClean="0">
                <a:solidFill>
                  <a:srgbClr val="FFFF00"/>
                </a:solidFill>
                <a:latin typeface="Arial" panose="020B0604020202020204" pitchFamily="34" charset="0"/>
                <a:cs typeface="Arial" panose="020B0604020202020204" pitchFamily="34" charset="0"/>
              </a:rPr>
              <a:t>ALARM </a:t>
            </a:r>
            <a:r>
              <a:rPr lang="es-ES_tradnl" sz="2200" b="1" dirty="0" smtClean="0">
                <a:latin typeface="Arial" panose="020B0604020202020204" pitchFamily="34" charset="0"/>
                <a:cs typeface="Arial" panose="020B0604020202020204" pitchFamily="34" charset="0"/>
              </a:rPr>
              <a:t>comenzará a parpadear en la pantalla del </a:t>
            </a:r>
            <a:r>
              <a:rPr lang="es-ES_tradnl" sz="2200" b="1" dirty="0" err="1" smtClean="0">
                <a:latin typeface="Arial" panose="020B0604020202020204" pitchFamily="34" charset="0"/>
                <a:cs typeface="Arial" panose="020B0604020202020204" pitchFamily="34" charset="0"/>
              </a:rPr>
              <a:t>LogTag</a:t>
            </a:r>
            <a:endParaRPr lang="es-ES_tradnl" sz="2200" b="1" dirty="0" smtClean="0">
              <a:latin typeface="Arial" panose="020B0604020202020204" pitchFamily="34" charset="0"/>
              <a:cs typeface="Arial" panose="020B0604020202020204" pitchFamily="34" charset="0"/>
            </a:endParaRPr>
          </a:p>
          <a:p>
            <a:pPr>
              <a:buBlip>
                <a:blip r:embed="rId3"/>
              </a:buBlip>
            </a:pPr>
            <a:endParaRPr lang="es-ES_tradnl" sz="2200" b="1" dirty="0" smtClean="0">
              <a:latin typeface="Arial" panose="020B0604020202020204" pitchFamily="34" charset="0"/>
              <a:cs typeface="Arial" panose="020B0604020202020204" pitchFamily="34" charset="0"/>
            </a:endParaRPr>
          </a:p>
          <a:p>
            <a:pPr>
              <a:buBlip>
                <a:blip r:embed="rId3"/>
              </a:buBlip>
            </a:pPr>
            <a:endParaRPr lang="es-ES_tradnl" sz="2200" b="1" dirty="0" smtClean="0">
              <a:latin typeface="Arial" panose="020B0604020202020204" pitchFamily="34" charset="0"/>
              <a:cs typeface="Arial" panose="020B0604020202020204" pitchFamily="34" charset="0"/>
            </a:endParaRPr>
          </a:p>
          <a:p>
            <a:pPr>
              <a:buBlip>
                <a:blip r:embed="rId3"/>
              </a:buBlip>
            </a:pPr>
            <a:endParaRPr lang="es-ES_tradnl" sz="2200" b="1" dirty="0" smtClean="0">
              <a:latin typeface="Arial" panose="020B0604020202020204" pitchFamily="34" charset="0"/>
              <a:cs typeface="Arial" panose="020B0604020202020204" pitchFamily="34" charset="0"/>
            </a:endParaRPr>
          </a:p>
          <a:p>
            <a:pPr>
              <a:buBlip>
                <a:blip r:embed="rId3"/>
              </a:buBlip>
            </a:pPr>
            <a:endParaRPr lang="es-ES_tradnl" sz="2200" b="1" dirty="0" smtClean="0">
              <a:latin typeface="Arial" panose="020B0604020202020204" pitchFamily="34" charset="0"/>
              <a:cs typeface="Arial" panose="020B0604020202020204" pitchFamily="34" charset="0"/>
            </a:endParaRPr>
          </a:p>
          <a:p>
            <a:pPr marL="0" indent="0">
              <a:buNone/>
            </a:pPr>
            <a:endParaRPr lang="es-ES_tradnl" sz="2200" b="1" dirty="0" smtClean="0">
              <a:latin typeface="Arial" panose="020B0604020202020204" pitchFamily="34" charset="0"/>
              <a:cs typeface="Arial" panose="020B0604020202020204" pitchFamily="34" charset="0"/>
            </a:endParaRPr>
          </a:p>
          <a:p>
            <a:pPr>
              <a:buBlip>
                <a:blip r:embed="rId3"/>
              </a:buBlip>
            </a:pPr>
            <a:endParaRPr lang="es-ES_tradnl" sz="2200" b="1" i="1" dirty="0" smtClean="0">
              <a:latin typeface="Arial" panose="020B0604020202020204" pitchFamily="34" charset="0"/>
              <a:cs typeface="Arial" panose="020B0604020202020204" pitchFamily="34" charset="0"/>
            </a:endParaRPr>
          </a:p>
          <a:p>
            <a:pPr>
              <a:buBlip>
                <a:blip r:embed="rId3"/>
              </a:buBlip>
            </a:pPr>
            <a:r>
              <a:rPr lang="es-ES_tradnl" sz="2200" b="1" dirty="0" smtClean="0">
                <a:latin typeface="Arial" panose="020B0604020202020204" pitchFamily="34" charset="0"/>
                <a:cs typeface="Arial" panose="020B0604020202020204" pitchFamily="34" charset="0"/>
              </a:rPr>
              <a:t>La flecha hacia arriba indica que la temperatura está muy alta para la unidad </a:t>
            </a:r>
          </a:p>
          <a:p>
            <a:pPr>
              <a:buBlip>
                <a:blip r:embed="rId3"/>
              </a:buBlip>
            </a:pPr>
            <a:r>
              <a:rPr lang="es-ES_tradnl" sz="2200" b="1" dirty="0" smtClean="0">
                <a:latin typeface="Arial" panose="020B0604020202020204" pitchFamily="34" charset="0"/>
                <a:cs typeface="Arial" panose="020B0604020202020204" pitchFamily="34" charset="0"/>
              </a:rPr>
              <a:t>La flecha hacia abajo indica que la temperatura está muy baja para la unidad </a:t>
            </a:r>
            <a:endParaRPr lang="es-ES_tradnl" sz="2200" b="1" dirty="0">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590800"/>
            <a:ext cx="2484496" cy="232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rot="11066226">
            <a:off x="3746543" y="3454344"/>
            <a:ext cx="568084" cy="34244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DBB2C841-449F-4040-A870-B073D3DB043F}" type="slidenum">
              <a:rPr lang="en-US" smtClean="0"/>
              <a:pPr/>
              <a:t>58</a:t>
            </a:fld>
            <a:endParaRPr lang="en-US"/>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8686" y="2977890"/>
            <a:ext cx="609600"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21358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533400"/>
            <a:ext cx="8610600" cy="5592763"/>
          </a:xfrm>
        </p:spPr>
        <p:txBody>
          <a:bodyPr/>
          <a:lstStyle/>
          <a:p>
            <a:pPr lvl="1">
              <a:spcAft>
                <a:spcPts val="1200"/>
              </a:spcAft>
              <a:buBlip>
                <a:blip r:embed="rId3"/>
              </a:buBlip>
            </a:pPr>
            <a:r>
              <a:rPr lang="es-ES_tradnl" sz="2400" b="1" dirty="0" smtClean="0">
                <a:latin typeface="Arial" panose="020B0604020202020204" pitchFamily="34" charset="0"/>
                <a:cs typeface="Arial" panose="020B0604020202020204" pitchFamily="34" charset="0"/>
              </a:rPr>
              <a:t>Una vez que la temperatura haya regresado a un rango aceptable podrá borrar el mensaje de alarma </a:t>
            </a:r>
          </a:p>
          <a:p>
            <a:pPr lvl="1">
              <a:spcAft>
                <a:spcPts val="1200"/>
              </a:spcAft>
              <a:buBlip>
                <a:blip r:embed="rId3"/>
              </a:buBlip>
            </a:pPr>
            <a:r>
              <a:rPr lang="es-ES_tradnl" sz="2400" b="1" dirty="0" smtClean="0">
                <a:latin typeface="Arial" panose="020B0604020202020204" pitchFamily="34" charset="0"/>
                <a:cs typeface="Arial" panose="020B0604020202020204" pitchFamily="34" charset="0"/>
              </a:rPr>
              <a:t>Presione </a:t>
            </a:r>
            <a:r>
              <a:rPr lang="es-ES_tradnl" sz="2400" b="1" dirty="0" smtClean="0">
                <a:solidFill>
                  <a:srgbClr val="FFFF00"/>
                </a:solidFill>
                <a:latin typeface="Arial" panose="020B0604020202020204" pitchFamily="34" charset="0"/>
                <a:cs typeface="Arial" panose="020B0604020202020204" pitchFamily="34" charset="0"/>
              </a:rPr>
              <a:t>“STOP”</a:t>
            </a:r>
            <a:r>
              <a:rPr lang="es-ES_tradnl" sz="2400" b="1" dirty="0" smtClean="0">
                <a:latin typeface="Arial" panose="020B0604020202020204" pitchFamily="34" charset="0"/>
                <a:cs typeface="Arial" panose="020B0604020202020204" pitchFamily="34" charset="0"/>
              </a:rPr>
              <a:t> hasta que la palabra </a:t>
            </a:r>
            <a:r>
              <a:rPr lang="es-ES_tradnl" sz="2400" b="1" dirty="0" smtClean="0">
                <a:solidFill>
                  <a:srgbClr val="FFFF00"/>
                </a:solidFill>
                <a:latin typeface="Arial" panose="020B0604020202020204" pitchFamily="34" charset="0"/>
                <a:cs typeface="Arial" panose="020B0604020202020204" pitchFamily="34" charset="0"/>
              </a:rPr>
              <a:t>“ALARM”</a:t>
            </a:r>
            <a:r>
              <a:rPr lang="es-ES_tradnl" sz="2400" b="1" dirty="0" smtClean="0">
                <a:latin typeface="Arial" panose="020B0604020202020204" pitchFamily="34" charset="0"/>
                <a:cs typeface="Arial" panose="020B0604020202020204" pitchFamily="34" charset="0"/>
              </a:rPr>
              <a:t> pare de parpadear</a:t>
            </a:r>
          </a:p>
          <a:p>
            <a:pPr lvl="1">
              <a:spcAft>
                <a:spcPts val="1200"/>
              </a:spcAft>
              <a:buBlip>
                <a:blip r:embed="rId3"/>
              </a:buBlip>
            </a:pPr>
            <a:r>
              <a:rPr lang="es-ES_tradnl" sz="2400" b="1" dirty="0" smtClean="0">
                <a:latin typeface="Arial" panose="020B0604020202020204" pitchFamily="34" charset="0"/>
                <a:cs typeface="Arial" panose="020B0604020202020204" pitchFamily="34" charset="0"/>
              </a:rPr>
              <a:t> Libere el botón </a:t>
            </a:r>
            <a:r>
              <a:rPr lang="es-ES_tradnl" sz="2400" b="1" dirty="0" smtClean="0">
                <a:solidFill>
                  <a:srgbClr val="FFFF00"/>
                </a:solidFill>
                <a:latin typeface="Arial" panose="020B0604020202020204" pitchFamily="34" charset="0"/>
                <a:cs typeface="Arial" panose="020B0604020202020204" pitchFamily="34" charset="0"/>
              </a:rPr>
              <a:t>“STOP”</a:t>
            </a:r>
            <a:r>
              <a:rPr lang="es-ES_tradnl" sz="2400" b="1" dirty="0" smtClean="0">
                <a:latin typeface="Arial" panose="020B0604020202020204" pitchFamily="34" charset="0"/>
                <a:cs typeface="Arial" panose="020B0604020202020204" pitchFamily="34" charset="0"/>
              </a:rPr>
              <a:t> en menos de 2 segundos</a:t>
            </a:r>
          </a:p>
          <a:p>
            <a:pPr lvl="1">
              <a:spcAft>
                <a:spcPts val="1200"/>
              </a:spcAft>
              <a:buBlip>
                <a:blip r:embed="rId3"/>
              </a:buBlip>
            </a:pPr>
            <a:r>
              <a:rPr lang="es-ES_tradnl" sz="2400" b="1" dirty="0" smtClean="0">
                <a:latin typeface="Arial" panose="020B0604020202020204" pitchFamily="34" charset="0"/>
                <a:cs typeface="Arial" panose="020B0604020202020204" pitchFamily="34" charset="0"/>
              </a:rPr>
              <a:t>La palabra </a:t>
            </a:r>
            <a:r>
              <a:rPr lang="es-ES_tradnl" sz="2400" b="1" dirty="0" smtClean="0">
                <a:solidFill>
                  <a:srgbClr val="FFFF00"/>
                </a:solidFill>
                <a:latin typeface="Arial" panose="020B0604020202020204" pitchFamily="34" charset="0"/>
                <a:cs typeface="Arial" panose="020B0604020202020204" pitchFamily="34" charset="0"/>
              </a:rPr>
              <a:t>“ALARM”</a:t>
            </a:r>
            <a:r>
              <a:rPr lang="es-ES_tradnl" sz="2400" b="1" dirty="0" smtClean="0">
                <a:latin typeface="Arial" panose="020B0604020202020204" pitchFamily="34" charset="0"/>
                <a:cs typeface="Arial" panose="020B0604020202020204" pitchFamily="34" charset="0"/>
              </a:rPr>
              <a:t> deberá desaparecer de la pantalla, sin embargo la palabra </a:t>
            </a:r>
            <a:r>
              <a:rPr lang="es-ES_tradnl" sz="2400" b="1" dirty="0" smtClean="0">
                <a:solidFill>
                  <a:srgbClr val="FFFF00"/>
                </a:solidFill>
                <a:latin typeface="Arial" panose="020B0604020202020204" pitchFamily="34" charset="0"/>
                <a:cs typeface="Arial" panose="020B0604020202020204" pitchFamily="34" charset="0"/>
              </a:rPr>
              <a:t>“TODAY”</a:t>
            </a:r>
            <a:r>
              <a:rPr lang="es-ES_tradnl" sz="2400" b="1" dirty="0" smtClean="0">
                <a:latin typeface="Arial" panose="020B0604020202020204" pitchFamily="34" charset="0"/>
                <a:cs typeface="Arial" panose="020B0604020202020204" pitchFamily="34" charset="0"/>
              </a:rPr>
              <a:t> aparecerá indicando que ha ocurrido una excursión de temperatura en dicha fecha. </a:t>
            </a:r>
          </a:p>
          <a:p>
            <a:pPr marL="457200" lvl="1" indent="0">
              <a:buNone/>
            </a:pPr>
            <a:endParaRPr lang="es-ES_tradnl"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4164616"/>
            <a:ext cx="2438400" cy="2709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DBB2C841-449F-4040-A870-B073D3DB043F}" type="slidenum">
              <a:rPr lang="en-US" smtClean="0"/>
              <a:pPr/>
              <a:t>59</a:t>
            </a:fld>
            <a:endParaRPr lang="en-US"/>
          </a:p>
        </p:txBody>
      </p:sp>
    </p:spTree>
    <p:extLst>
      <p:ext uri="{BB962C8B-B14F-4D97-AF65-F5344CB8AC3E}">
        <p14:creationId xmlns:p14="http://schemas.microsoft.com/office/powerpoint/2010/main" val="27366974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a:bodyPr>
          <a:lstStyle/>
          <a:p>
            <a:pPr>
              <a:spcAft>
                <a:spcPts val="1800"/>
              </a:spcAft>
              <a:buBlip>
                <a:blip r:embed="rId3"/>
              </a:buBlip>
            </a:pPr>
            <a:r>
              <a:rPr lang="es-ES_tradnl" sz="2400" b="1" dirty="0" smtClean="0"/>
              <a:t>Haga clic sobre </a:t>
            </a:r>
            <a:r>
              <a:rPr lang="es-ES_tradnl" sz="2400" b="1" dirty="0">
                <a:solidFill>
                  <a:srgbClr val="FFFF00"/>
                </a:solidFill>
              </a:rPr>
              <a:t>“</a:t>
            </a:r>
            <a:r>
              <a:rPr lang="es-ES_tradnl" sz="2400" b="1" dirty="0" smtClean="0">
                <a:solidFill>
                  <a:srgbClr val="FFFF00"/>
                </a:solidFill>
              </a:rPr>
              <a:t>RUN”</a:t>
            </a:r>
            <a:r>
              <a:rPr lang="es-ES_tradnl" sz="2400" b="1" dirty="0" smtClean="0"/>
              <a:t> para descargar </a:t>
            </a:r>
            <a:r>
              <a:rPr lang="es-ES_tradnl" sz="2400" b="1" dirty="0"/>
              <a:t>el </a:t>
            </a:r>
            <a:r>
              <a:rPr lang="es-ES_tradnl" sz="2400" b="1" dirty="0" smtClean="0"/>
              <a:t>Software </a:t>
            </a:r>
            <a:r>
              <a:rPr lang="es-ES_tradnl" sz="2400" b="1" dirty="0" err="1" smtClean="0"/>
              <a:t>Analyzer</a:t>
            </a:r>
            <a:endParaRPr lang="es-ES_tradnl" sz="2400" b="1" dirty="0" smtClean="0"/>
          </a:p>
          <a:p>
            <a:pPr>
              <a:spcAft>
                <a:spcPts val="1800"/>
              </a:spcAft>
              <a:buBlip>
                <a:blip r:embed="rId3"/>
              </a:buBlip>
            </a:pPr>
            <a:endParaRPr lang="es-ES_tradnl" b="1" dirty="0" smtClean="0"/>
          </a:p>
          <a:p>
            <a:pPr>
              <a:spcAft>
                <a:spcPts val="1800"/>
              </a:spcAft>
              <a:buBlip>
                <a:blip r:embed="rId3"/>
              </a:buBlip>
            </a:pPr>
            <a:endParaRPr lang="es-ES_tradnl" b="1" dirty="0" smtClean="0"/>
          </a:p>
          <a:p>
            <a:pPr>
              <a:spcAft>
                <a:spcPts val="1800"/>
              </a:spcAft>
              <a:buBlip>
                <a:blip r:embed="rId3"/>
              </a:buBlip>
            </a:pPr>
            <a:endParaRPr lang="es-ES_tradnl" b="1"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398" y="1443038"/>
            <a:ext cx="7573402" cy="4881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5"/>
          <p:cNvSpPr>
            <a:spLocks noGrp="1"/>
          </p:cNvSpPr>
          <p:nvPr>
            <p:ph type="sldNum" sz="quarter" idx="12"/>
          </p:nvPr>
        </p:nvSpPr>
        <p:spPr/>
        <p:txBody>
          <a:bodyPr/>
          <a:lstStyle/>
          <a:p>
            <a:fld id="{DBB2C841-449F-4040-A870-B073D3DB043F}" type="slidenum">
              <a:rPr lang="en-US" smtClean="0"/>
              <a:pPr/>
              <a:t>6</a:t>
            </a:fld>
            <a:endParaRPr lang="en-US"/>
          </a:p>
        </p:txBody>
      </p:sp>
      <p:pic>
        <p:nvPicPr>
          <p:cNvPr id="1026" name="Picture 2" descr="C:\Program Files\Microsoft Office\MEDIA\OFFICE14\Bullets\BD21298_.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4114800"/>
            <a:ext cx="803275" cy="42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12500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a:bodyPr>
          <a:lstStyle/>
          <a:p>
            <a:pPr>
              <a:buBlip>
                <a:blip r:embed="rId3"/>
              </a:buBlip>
            </a:pPr>
            <a:r>
              <a:rPr lang="es-ES_tradnl" sz="2400" b="1" dirty="0" smtClean="0">
                <a:latin typeface="Arial" panose="020B0604020202020204" pitchFamily="34" charset="0"/>
                <a:cs typeface="Arial" panose="020B0604020202020204" pitchFamily="34" charset="0"/>
              </a:rPr>
              <a:t>Al día siguiente, aparecerá el mensaje </a:t>
            </a:r>
            <a:r>
              <a:rPr lang="es-ES_tradnl" sz="2400" b="1" dirty="0" smtClean="0">
                <a:solidFill>
                  <a:srgbClr val="FFFF00"/>
                </a:solidFill>
                <a:latin typeface="Arial" panose="020B0604020202020204" pitchFamily="34" charset="0"/>
                <a:cs typeface="Arial" panose="020B0604020202020204" pitchFamily="34" charset="0"/>
              </a:rPr>
              <a:t>“-1 </a:t>
            </a:r>
            <a:r>
              <a:rPr lang="es-ES_tradnl" sz="2400" b="1" dirty="0" err="1" smtClean="0">
                <a:solidFill>
                  <a:srgbClr val="FFFF00"/>
                </a:solidFill>
                <a:latin typeface="Arial" panose="020B0604020202020204" pitchFamily="34" charset="0"/>
                <a:cs typeface="Arial" panose="020B0604020202020204" pitchFamily="34" charset="0"/>
              </a:rPr>
              <a:t>day</a:t>
            </a:r>
            <a:r>
              <a:rPr lang="es-ES_tradnl" sz="2400" b="1" dirty="0" smtClean="0">
                <a:solidFill>
                  <a:srgbClr val="FFFF00"/>
                </a:solidFill>
                <a:latin typeface="Arial" panose="020B0604020202020204" pitchFamily="34" charset="0"/>
                <a:cs typeface="Arial" panose="020B0604020202020204" pitchFamily="34" charset="0"/>
              </a:rPr>
              <a:t>” </a:t>
            </a:r>
            <a:r>
              <a:rPr lang="es-ES_tradnl" sz="2400" b="1" dirty="0" smtClean="0">
                <a:latin typeface="Arial" panose="020B0604020202020204" pitchFamily="34" charset="0"/>
                <a:cs typeface="Arial" panose="020B0604020202020204" pitchFamily="34" charset="0"/>
              </a:rPr>
              <a:t>indicando que la alarma fue activada el día anterior</a:t>
            </a:r>
          </a:p>
          <a:p>
            <a:endParaRPr lang="es-ES_tradnl" sz="2400" dirty="0" smtClean="0"/>
          </a:p>
          <a:p>
            <a:endParaRPr lang="es-ES_tradnl" sz="2400" dirty="0" smtClean="0"/>
          </a:p>
          <a:p>
            <a:endParaRPr lang="es-ES_tradnl" sz="2400"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1966" y="2057400"/>
            <a:ext cx="2514600" cy="2812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Left Arrow 3"/>
          <p:cNvSpPr/>
          <p:nvPr/>
        </p:nvSpPr>
        <p:spPr>
          <a:xfrm>
            <a:off x="5040923" y="4419600"/>
            <a:ext cx="756451" cy="318517"/>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DBB2C841-449F-4040-A870-B073D3DB043F}" type="slidenum">
              <a:rPr lang="en-US" smtClean="0"/>
              <a:pPr/>
              <a:t>60</a:t>
            </a:fld>
            <a:endParaRPr lang="en-US"/>
          </a:p>
        </p:txBody>
      </p:sp>
    </p:spTree>
    <p:extLst>
      <p:ext uri="{BB962C8B-B14F-4D97-AF65-F5344CB8AC3E}">
        <p14:creationId xmlns:p14="http://schemas.microsoft.com/office/powerpoint/2010/main" val="3115667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95800" y="2765524"/>
            <a:ext cx="2922214" cy="3392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81000" y="457200"/>
            <a:ext cx="8229600" cy="2677656"/>
          </a:xfrm>
          <a:prstGeom prst="rect">
            <a:avLst/>
          </a:prstGeom>
        </p:spPr>
        <p:txBody>
          <a:bodyPr wrap="square">
            <a:spAutoFit/>
          </a:bodyPr>
          <a:lstStyle/>
          <a:p>
            <a:pPr marL="342900" indent="-342900">
              <a:buBlip>
                <a:blip r:embed="rId4"/>
              </a:buBlip>
            </a:pPr>
            <a:r>
              <a:rPr lang="es-ES_tradnl" sz="2400" b="1" dirty="0" smtClean="0">
                <a:latin typeface="Arial" panose="020B0604020202020204" pitchFamily="34" charset="0"/>
                <a:cs typeface="Arial" panose="020B0604020202020204" pitchFamily="34" charset="0"/>
              </a:rPr>
              <a:t>Este mensaje se continuará mostrando por 30 días, indicando todas las veces que la alarma fue activada durante ese periodo de tiempo (en el siguiente ejemplo, la alarma se activó varias veces en varios de los días anteriores: el día anterior (-1day), 8, 20, 21 y 26 días anteriores)</a:t>
            </a:r>
          </a:p>
          <a:p>
            <a:r>
              <a:rPr lang="es-ES_tradnl" sz="2400" b="1" dirty="0" smtClean="0">
                <a:latin typeface="Arial" panose="020B0604020202020204" pitchFamily="34" charset="0"/>
                <a:cs typeface="Arial" panose="020B0604020202020204" pitchFamily="34" charset="0"/>
              </a:rPr>
              <a:t> </a:t>
            </a:r>
            <a:endParaRPr lang="es-ES_tradnl" sz="2400" b="1"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DBB2C841-449F-4040-A870-B073D3DB043F}" type="slidenum">
              <a:rPr lang="en-US" smtClean="0"/>
              <a:pPr/>
              <a:t>61</a:t>
            </a:fld>
            <a:endParaRPr lang="en-US"/>
          </a:p>
        </p:txBody>
      </p:sp>
    </p:spTree>
    <p:extLst>
      <p:ext uri="{BB962C8B-B14F-4D97-AF65-F5344CB8AC3E}">
        <p14:creationId xmlns:p14="http://schemas.microsoft.com/office/powerpoint/2010/main" val="2239929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962400"/>
            <a:ext cx="8229600" cy="2667000"/>
          </a:xfrm>
        </p:spPr>
        <p:txBody>
          <a:bodyPr>
            <a:normAutofit lnSpcReduction="10000"/>
          </a:bodyPr>
          <a:lstStyle/>
          <a:p>
            <a:pPr>
              <a:spcAft>
                <a:spcPts val="600"/>
              </a:spcAft>
              <a:buBlip>
                <a:blip r:embed="rId3"/>
              </a:buBlip>
            </a:pPr>
            <a:r>
              <a:rPr lang="es-ES_tradnl" sz="2200" b="1" dirty="0" smtClean="0">
                <a:latin typeface="Arial" panose="020B0604020202020204" pitchFamily="34" charset="0"/>
                <a:cs typeface="Arial" panose="020B0604020202020204" pitchFamily="34" charset="0"/>
              </a:rPr>
              <a:t>El valor mostrado indica lo siguiente :</a:t>
            </a:r>
          </a:p>
          <a:p>
            <a:pPr lvl="1">
              <a:spcAft>
                <a:spcPts val="600"/>
              </a:spcAft>
              <a:buBlip>
                <a:blip r:embed="rId3"/>
              </a:buBlip>
            </a:pPr>
            <a:r>
              <a:rPr lang="es-ES_tradnl" sz="2200" b="1" dirty="0" smtClean="0">
                <a:latin typeface="Arial" panose="020B0604020202020204" pitchFamily="34" charset="0"/>
                <a:cs typeface="Arial" panose="020B0604020202020204" pitchFamily="34" charset="0"/>
              </a:rPr>
              <a:t>TIME = Muestra el tiempo actual (READY &amp; RECORDING </a:t>
            </a:r>
            <a:r>
              <a:rPr lang="es-ES_tradnl" sz="2200" b="1" dirty="0" err="1" smtClean="0">
                <a:latin typeface="Arial" panose="020B0604020202020204" pitchFamily="34" charset="0"/>
                <a:cs typeface="Arial" panose="020B0604020202020204" pitchFamily="34" charset="0"/>
              </a:rPr>
              <a:t>modes</a:t>
            </a:r>
            <a:r>
              <a:rPr lang="es-ES_tradnl" sz="2200" b="1" dirty="0" smtClean="0">
                <a:latin typeface="Arial" panose="020B0604020202020204" pitchFamily="34" charset="0"/>
                <a:cs typeface="Arial" panose="020B0604020202020204" pitchFamily="34" charset="0"/>
              </a:rPr>
              <a:t>)</a:t>
            </a:r>
          </a:p>
          <a:p>
            <a:pPr lvl="1">
              <a:spcAft>
                <a:spcPts val="600"/>
              </a:spcAft>
              <a:buBlip>
                <a:blip r:embed="rId3"/>
              </a:buBlip>
            </a:pPr>
            <a:r>
              <a:rPr lang="es-ES_tradnl" sz="2200" b="1" dirty="0" smtClean="0">
                <a:latin typeface="Arial" panose="020B0604020202020204" pitchFamily="34" charset="0"/>
                <a:cs typeface="Arial" panose="020B0604020202020204" pitchFamily="34" charset="0"/>
              </a:rPr>
              <a:t>TIME DELAY = Muestra el tiempo que queda para comenzar los registros una vez que el tiempo “DELAYED START” haya sido configurado (STARTING MODE)</a:t>
            </a:r>
            <a:endParaRPr lang="es-ES_tradnl" sz="2200" b="1" dirty="0">
              <a:latin typeface="Arial" panose="020B0604020202020204" pitchFamily="34" charset="0"/>
              <a:cs typeface="Arial" panose="020B0604020202020204" pitchFamily="34" charset="0"/>
            </a:endParaRPr>
          </a:p>
        </p:txBody>
      </p:sp>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52400"/>
            <a:ext cx="62484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DBB2C841-449F-4040-A870-B073D3DB043F}" type="slidenum">
              <a:rPr lang="en-US" smtClean="0"/>
              <a:pPr/>
              <a:t>62</a:t>
            </a:fld>
            <a:endParaRPr lang="en-US"/>
          </a:p>
        </p:txBody>
      </p:sp>
    </p:spTree>
    <p:extLst>
      <p:ext uri="{BB962C8B-B14F-4D97-AF65-F5344CB8AC3E}">
        <p14:creationId xmlns:p14="http://schemas.microsoft.com/office/powerpoint/2010/main" val="8637886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33600" y="3124200"/>
            <a:ext cx="4648200" cy="2458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81000" y="381000"/>
            <a:ext cx="7848600" cy="2308324"/>
          </a:xfrm>
          <a:prstGeom prst="rect">
            <a:avLst/>
          </a:prstGeom>
        </p:spPr>
        <p:txBody>
          <a:bodyPr wrap="square">
            <a:spAutoFit/>
          </a:bodyPr>
          <a:lstStyle/>
          <a:p>
            <a:pPr marL="342900" indent="-342900">
              <a:buBlip>
                <a:blip r:embed="rId4"/>
              </a:buBlip>
            </a:pPr>
            <a:r>
              <a:rPr lang="es-ES_tradnl" sz="2400" b="1" dirty="0" smtClean="0">
                <a:latin typeface="Arial" panose="020B0604020202020204" pitchFamily="34" charset="0"/>
                <a:cs typeface="Arial" panose="020B0604020202020204" pitchFamily="34" charset="0"/>
              </a:rPr>
              <a:t>DURATION = Muestra la duración de una estadística MAX/MIN dada por encima/debajo del  límite en un día determinado</a:t>
            </a:r>
          </a:p>
          <a:p>
            <a:pPr marL="342900" indent="-342900">
              <a:buBlip>
                <a:blip r:embed="rId4"/>
              </a:buBlip>
            </a:pPr>
            <a:endParaRPr lang="es-ES_tradnl" sz="2400" b="1" dirty="0" smtClean="0">
              <a:latin typeface="Arial" panose="020B0604020202020204" pitchFamily="34" charset="0"/>
              <a:cs typeface="Arial" panose="020B0604020202020204" pitchFamily="34" charset="0"/>
            </a:endParaRPr>
          </a:p>
          <a:p>
            <a:pPr marL="342900" indent="-342900">
              <a:buBlip>
                <a:blip r:embed="rId4"/>
              </a:buBlip>
            </a:pPr>
            <a:r>
              <a:rPr lang="es-ES_tradnl" sz="2400" b="1" dirty="0" smtClean="0">
                <a:latin typeface="Arial" panose="020B0604020202020204" pitchFamily="34" charset="0"/>
                <a:cs typeface="Arial" panose="020B0604020202020204" pitchFamily="34" charset="0"/>
              </a:rPr>
              <a:t>Estado de la batería– Muestra el estado de la batería cada una hora</a:t>
            </a:r>
            <a:endParaRPr lang="es-ES_tradnl" sz="2400" b="1"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DBB2C841-449F-4040-A870-B073D3DB043F}" type="slidenum">
              <a:rPr lang="en-US" smtClean="0"/>
              <a:pPr/>
              <a:t>63</a:t>
            </a:fld>
            <a:endParaRPr lang="en-US"/>
          </a:p>
        </p:txBody>
      </p:sp>
    </p:spTree>
    <p:extLst>
      <p:ext uri="{BB962C8B-B14F-4D97-AF65-F5344CB8AC3E}">
        <p14:creationId xmlns:p14="http://schemas.microsoft.com/office/powerpoint/2010/main" val="206762826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458200" cy="6400800"/>
          </a:xfrm>
        </p:spPr>
        <p:txBody>
          <a:bodyPr>
            <a:normAutofit lnSpcReduction="10000"/>
          </a:bodyPr>
          <a:lstStyle/>
          <a:p>
            <a:pPr>
              <a:buBlip>
                <a:blip r:embed="rId3"/>
              </a:buBlip>
            </a:pPr>
            <a:r>
              <a:rPr lang="es-ES_tradnl" sz="2400" b="1" dirty="0" smtClean="0">
                <a:latin typeface="Arial" panose="020B0604020202020204" pitchFamily="34" charset="0"/>
                <a:cs typeface="Arial" panose="020B0604020202020204" pitchFamily="34" charset="0"/>
              </a:rPr>
              <a:t>Cuando el </a:t>
            </a:r>
            <a:r>
              <a:rPr lang="es-ES_tradnl" sz="2400" b="1" dirty="0" err="1" smtClean="0">
                <a:latin typeface="Arial" panose="020B0604020202020204" pitchFamily="34" charset="0"/>
                <a:cs typeface="Arial" panose="020B0604020202020204" pitchFamily="34" charset="0"/>
              </a:rPr>
              <a:t>LogTag</a:t>
            </a:r>
            <a:r>
              <a:rPr lang="es-ES_tradnl" sz="2400" b="1" dirty="0" smtClean="0">
                <a:latin typeface="Arial" panose="020B0604020202020204" pitchFamily="34" charset="0"/>
                <a:cs typeface="Arial" panose="020B0604020202020204" pitchFamily="34" charset="0"/>
              </a:rPr>
              <a:t> es insertado en la estación base los datos son automáticamente descargados y salvados en la computadora</a:t>
            </a:r>
          </a:p>
          <a:p>
            <a:pPr>
              <a:buBlip>
                <a:blip r:embed="rId3"/>
              </a:buBlip>
            </a:pPr>
            <a:r>
              <a:rPr lang="es-ES_tradnl" sz="2400" b="1" dirty="0" smtClean="0">
                <a:latin typeface="Arial" panose="020B0604020202020204" pitchFamily="34" charset="0"/>
                <a:cs typeface="Arial" panose="020B0604020202020204" pitchFamily="34" charset="0"/>
              </a:rPr>
              <a:t>El gráfico que muestra el periodo de tiempo en el que el </a:t>
            </a:r>
            <a:r>
              <a:rPr lang="es-ES_tradnl" sz="2400" b="1" dirty="0" err="1" smtClean="0">
                <a:latin typeface="Arial" panose="020B0604020202020204" pitchFamily="34" charset="0"/>
                <a:cs typeface="Arial" panose="020B0604020202020204" pitchFamily="34" charset="0"/>
              </a:rPr>
              <a:t>LogTag</a:t>
            </a:r>
            <a:r>
              <a:rPr lang="es-ES_tradnl" sz="2400" b="1" dirty="0" smtClean="0">
                <a:latin typeface="Arial" panose="020B0604020202020204" pitchFamily="34" charset="0"/>
                <a:cs typeface="Arial" panose="020B0604020202020204" pitchFamily="34" charset="0"/>
              </a:rPr>
              <a:t> estuvo activado, se muestra por defecto</a:t>
            </a:r>
          </a:p>
          <a:p>
            <a:pPr marL="0" indent="0">
              <a:buNone/>
            </a:pPr>
            <a:endParaRPr lang="es-ES_tradnl" sz="2400" b="1" dirty="0" smtClean="0">
              <a:latin typeface="Arial" panose="020B0604020202020204" pitchFamily="34" charset="0"/>
              <a:cs typeface="Arial" panose="020B0604020202020204" pitchFamily="34" charset="0"/>
            </a:endParaRPr>
          </a:p>
          <a:p>
            <a:pPr>
              <a:buBlip>
                <a:blip r:embed="rId3"/>
              </a:buBlip>
            </a:pPr>
            <a:endParaRPr lang="es-ES_tradnl" sz="2400" b="1" dirty="0" smtClean="0">
              <a:latin typeface="Arial" panose="020B0604020202020204" pitchFamily="34" charset="0"/>
              <a:cs typeface="Arial" panose="020B0604020202020204" pitchFamily="34" charset="0"/>
            </a:endParaRPr>
          </a:p>
          <a:p>
            <a:pPr>
              <a:buBlip>
                <a:blip r:embed="rId3"/>
              </a:buBlip>
            </a:pPr>
            <a:endParaRPr lang="es-ES_tradnl" sz="2200" b="1" dirty="0" smtClean="0">
              <a:latin typeface="Arial" panose="020B0604020202020204" pitchFamily="34" charset="0"/>
              <a:cs typeface="Arial" panose="020B0604020202020204" pitchFamily="34" charset="0"/>
            </a:endParaRPr>
          </a:p>
          <a:p>
            <a:pPr>
              <a:buBlip>
                <a:blip r:embed="rId3"/>
              </a:buBlip>
            </a:pPr>
            <a:endParaRPr lang="es-ES_tradnl" sz="2200" b="1" dirty="0" smtClean="0">
              <a:latin typeface="Arial" panose="020B0604020202020204" pitchFamily="34" charset="0"/>
              <a:cs typeface="Arial" panose="020B0604020202020204" pitchFamily="34" charset="0"/>
            </a:endParaRPr>
          </a:p>
          <a:p>
            <a:pPr>
              <a:buBlip>
                <a:blip r:embed="rId3"/>
              </a:buBlip>
            </a:pPr>
            <a:endParaRPr lang="es-ES_tradnl" sz="2200" b="1" dirty="0" smtClean="0">
              <a:latin typeface="Arial" panose="020B0604020202020204" pitchFamily="34" charset="0"/>
              <a:cs typeface="Arial" panose="020B0604020202020204" pitchFamily="34" charset="0"/>
            </a:endParaRPr>
          </a:p>
          <a:p>
            <a:pPr>
              <a:buBlip>
                <a:blip r:embed="rId3"/>
              </a:buBlip>
            </a:pPr>
            <a:endParaRPr lang="es-ES_tradnl" sz="2200" b="1" dirty="0" smtClean="0">
              <a:latin typeface="Arial" panose="020B0604020202020204" pitchFamily="34" charset="0"/>
              <a:cs typeface="Arial" panose="020B0604020202020204" pitchFamily="34" charset="0"/>
            </a:endParaRPr>
          </a:p>
          <a:p>
            <a:pPr>
              <a:buBlip>
                <a:blip r:embed="rId3"/>
              </a:buBlip>
            </a:pPr>
            <a:endParaRPr lang="es-ES_tradnl" sz="2200" b="1" dirty="0" smtClean="0">
              <a:latin typeface="Arial" panose="020B0604020202020204" pitchFamily="34" charset="0"/>
              <a:cs typeface="Arial" panose="020B0604020202020204" pitchFamily="34" charset="0"/>
            </a:endParaRPr>
          </a:p>
          <a:p>
            <a:pPr>
              <a:buBlip>
                <a:blip r:embed="rId3"/>
              </a:buBlip>
            </a:pPr>
            <a:endParaRPr lang="es-ES_tradnl" sz="2200" b="1" dirty="0" smtClean="0">
              <a:latin typeface="Arial" panose="020B0604020202020204" pitchFamily="34" charset="0"/>
              <a:cs typeface="Arial" panose="020B0604020202020204" pitchFamily="34" charset="0"/>
            </a:endParaRPr>
          </a:p>
          <a:p>
            <a:pPr>
              <a:buBlip>
                <a:blip r:embed="rId3"/>
              </a:buBlip>
            </a:pPr>
            <a:endParaRPr lang="es-ES_tradnl" sz="2200" b="1" dirty="0" smtClean="0">
              <a:latin typeface="Arial" panose="020B0604020202020204" pitchFamily="34" charset="0"/>
              <a:cs typeface="Arial" panose="020B0604020202020204" pitchFamily="34" charset="0"/>
            </a:endParaRPr>
          </a:p>
          <a:p>
            <a:pPr>
              <a:buBlip>
                <a:blip r:embed="rId3"/>
              </a:buBlip>
            </a:pPr>
            <a:endParaRPr lang="es-ES_tradnl" sz="2200" b="1" dirty="0" smtClean="0">
              <a:latin typeface="Arial" panose="020B0604020202020204" pitchFamily="34" charset="0"/>
              <a:cs typeface="Arial" panose="020B0604020202020204" pitchFamily="34" charset="0"/>
            </a:endParaRPr>
          </a:p>
          <a:p>
            <a:pPr>
              <a:buBlip>
                <a:blip r:embed="rId3"/>
              </a:buBlip>
            </a:pPr>
            <a:r>
              <a:rPr lang="es-ES_tradnl" sz="2200" b="1" dirty="0" smtClean="0">
                <a:latin typeface="Arial" panose="020B0604020202020204" pitchFamily="34" charset="0"/>
                <a:cs typeface="Arial" panose="020B0604020202020204" pitchFamily="34" charset="0"/>
              </a:rPr>
              <a:t>Se indican los registros desde 26/9/14 hasta 1/10/14</a:t>
            </a:r>
            <a:endParaRPr lang="es-ES_tradnl" sz="2200" b="1" dirty="0">
              <a:latin typeface="Arial" panose="020B0604020202020204" pitchFamily="34" charset="0"/>
              <a:cs typeface="Arial" panose="020B0604020202020204" pitchFamily="34"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153" y="2209800"/>
            <a:ext cx="70104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DBB2C841-449F-4040-A870-B073D3DB043F}" type="slidenum">
              <a:rPr lang="en-US" smtClean="0"/>
              <a:pPr/>
              <a:t>64</a:t>
            </a:fld>
            <a:endParaRPr lang="en-US"/>
          </a:p>
        </p:txBody>
      </p:sp>
    </p:spTree>
    <p:extLst>
      <p:ext uri="{BB962C8B-B14F-4D97-AF65-F5344CB8AC3E}">
        <p14:creationId xmlns:p14="http://schemas.microsoft.com/office/powerpoint/2010/main" val="56051450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457200"/>
            <a:ext cx="8229600" cy="6096000"/>
          </a:xfrm>
        </p:spPr>
        <p:txBody>
          <a:bodyPr>
            <a:normAutofit fontScale="92500" lnSpcReduction="20000"/>
          </a:bodyPr>
          <a:lstStyle/>
          <a:p>
            <a:pPr>
              <a:buBlip>
                <a:blip r:embed="rId3"/>
              </a:buBlip>
            </a:pPr>
            <a:r>
              <a:rPr lang="es-ES_tradnl" sz="2400" b="1" dirty="0" smtClean="0">
                <a:latin typeface="Arial" panose="020B0604020202020204" pitchFamily="34" charset="0"/>
                <a:cs typeface="Arial" panose="020B0604020202020204" pitchFamily="34" charset="0"/>
              </a:rPr>
              <a:t>La línea azul grafica todas las temperaturas registradas durante este periodo </a:t>
            </a:r>
          </a:p>
          <a:p>
            <a:pPr>
              <a:buBlip>
                <a:blip r:embed="rId3"/>
              </a:buBlip>
            </a:pPr>
            <a:r>
              <a:rPr lang="es-ES_tradnl" sz="2400" b="1" dirty="0" smtClean="0">
                <a:latin typeface="Arial" panose="020B0604020202020204" pitchFamily="34" charset="0"/>
                <a:cs typeface="Arial" panose="020B0604020202020204" pitchFamily="34" charset="0"/>
              </a:rPr>
              <a:t>El rango de temperatura se muestra en el eje de la izquierda</a:t>
            </a:r>
          </a:p>
          <a:p>
            <a:pPr>
              <a:buBlip>
                <a:blip r:embed="rId3"/>
              </a:buBlip>
            </a:pPr>
            <a:r>
              <a:rPr lang="es-ES_tradnl" sz="2400" b="1" dirty="0" smtClean="0">
                <a:latin typeface="Arial" panose="020B0604020202020204" pitchFamily="34" charset="0"/>
                <a:cs typeface="Arial" panose="020B0604020202020204" pitchFamily="34" charset="0"/>
              </a:rPr>
              <a:t>La fechas y hora se muestra en el eje x</a:t>
            </a:r>
          </a:p>
          <a:p>
            <a:pPr>
              <a:buBlip>
                <a:blip r:embed="rId3"/>
              </a:buBlip>
            </a:pPr>
            <a:r>
              <a:rPr lang="es-ES_tradnl" sz="2400" b="1" dirty="0" smtClean="0">
                <a:latin typeface="Arial" panose="020B0604020202020204" pitchFamily="34" charset="0"/>
                <a:cs typeface="Arial" panose="020B0604020202020204" pitchFamily="34" charset="0"/>
              </a:rPr>
              <a:t>Si se para con el ratón sobre cualquier punto del gráfico podrá ver el tiempo y la temperatura registrada para dicho punto</a:t>
            </a:r>
          </a:p>
          <a:p>
            <a:pPr>
              <a:buBlip>
                <a:blip r:embed="rId3"/>
              </a:buBlip>
            </a:pPr>
            <a:endParaRPr lang="es-ES_tradnl" sz="2200" b="1" dirty="0" smtClean="0">
              <a:latin typeface="Arial" panose="020B0604020202020204" pitchFamily="34" charset="0"/>
              <a:cs typeface="Arial" panose="020B0604020202020204" pitchFamily="34" charset="0"/>
            </a:endParaRPr>
          </a:p>
          <a:p>
            <a:pPr>
              <a:buBlip>
                <a:blip r:embed="rId3"/>
              </a:buBlip>
            </a:pPr>
            <a:endParaRPr lang="es-ES_tradnl" sz="2200" b="1" dirty="0" smtClean="0">
              <a:latin typeface="Arial" panose="020B0604020202020204" pitchFamily="34" charset="0"/>
              <a:cs typeface="Arial" panose="020B0604020202020204" pitchFamily="34" charset="0"/>
            </a:endParaRPr>
          </a:p>
          <a:p>
            <a:pPr>
              <a:buBlip>
                <a:blip r:embed="rId3"/>
              </a:buBlip>
            </a:pPr>
            <a:endParaRPr lang="es-ES_tradnl" sz="2200" b="1" dirty="0" smtClean="0">
              <a:latin typeface="Arial" panose="020B0604020202020204" pitchFamily="34" charset="0"/>
              <a:cs typeface="Arial" panose="020B0604020202020204" pitchFamily="34" charset="0"/>
            </a:endParaRPr>
          </a:p>
          <a:p>
            <a:pPr>
              <a:buBlip>
                <a:blip r:embed="rId3"/>
              </a:buBlip>
            </a:pPr>
            <a:endParaRPr lang="es-ES_tradnl" sz="2200" b="1" dirty="0" smtClean="0">
              <a:latin typeface="Arial" panose="020B0604020202020204" pitchFamily="34" charset="0"/>
              <a:cs typeface="Arial" panose="020B0604020202020204" pitchFamily="34" charset="0"/>
            </a:endParaRPr>
          </a:p>
          <a:p>
            <a:pPr>
              <a:buBlip>
                <a:blip r:embed="rId3"/>
              </a:buBlip>
            </a:pPr>
            <a:endParaRPr lang="es-ES_tradnl" sz="2200" b="1" dirty="0" smtClean="0">
              <a:latin typeface="Arial" panose="020B0604020202020204" pitchFamily="34" charset="0"/>
              <a:cs typeface="Arial" panose="020B0604020202020204" pitchFamily="34" charset="0"/>
            </a:endParaRPr>
          </a:p>
          <a:p>
            <a:pPr>
              <a:buBlip>
                <a:blip r:embed="rId3"/>
              </a:buBlip>
            </a:pPr>
            <a:endParaRPr lang="es-ES_tradnl" sz="2200" b="1" dirty="0" smtClean="0">
              <a:latin typeface="Arial" panose="020B0604020202020204" pitchFamily="34" charset="0"/>
              <a:cs typeface="Arial" panose="020B0604020202020204" pitchFamily="34" charset="0"/>
            </a:endParaRPr>
          </a:p>
          <a:p>
            <a:pPr>
              <a:buBlip>
                <a:blip r:embed="rId3"/>
              </a:buBlip>
            </a:pPr>
            <a:endParaRPr lang="es-ES_tradnl" sz="2200" b="1" dirty="0" smtClean="0">
              <a:latin typeface="Arial" panose="020B0604020202020204" pitchFamily="34" charset="0"/>
              <a:cs typeface="Arial" panose="020B0604020202020204" pitchFamily="34" charset="0"/>
            </a:endParaRPr>
          </a:p>
          <a:p>
            <a:pPr>
              <a:buBlip>
                <a:blip r:embed="rId3"/>
              </a:buBlip>
            </a:pPr>
            <a:endParaRPr lang="es-ES_tradnl" sz="2400" b="1" dirty="0" smtClean="0">
              <a:latin typeface="Arial" panose="020B0604020202020204" pitchFamily="34" charset="0"/>
              <a:cs typeface="Arial" panose="020B0604020202020204" pitchFamily="34" charset="0"/>
            </a:endParaRPr>
          </a:p>
          <a:p>
            <a:pPr>
              <a:buBlip>
                <a:blip r:embed="rId3"/>
              </a:buBlip>
            </a:pPr>
            <a:r>
              <a:rPr lang="es-ES_tradnl" sz="2400" b="1" dirty="0" smtClean="0">
                <a:latin typeface="Arial" panose="020B0604020202020204" pitchFamily="34" charset="0"/>
                <a:cs typeface="Arial" panose="020B0604020202020204" pitchFamily="34" charset="0"/>
              </a:rPr>
              <a:t>Puede cambiar la pantalla haciendo clic sobre una de las pestañas en la parte inferior. La pestaña mostrada en la imagen corresponde a </a:t>
            </a:r>
            <a:r>
              <a:rPr lang="es-ES_tradnl" sz="2400" b="1" dirty="0" smtClean="0">
                <a:solidFill>
                  <a:srgbClr val="FFFF00"/>
                </a:solidFill>
                <a:latin typeface="Arial" panose="020B0604020202020204" pitchFamily="34" charset="0"/>
                <a:cs typeface="Arial" panose="020B0604020202020204" pitchFamily="34" charset="0"/>
              </a:rPr>
              <a:t>“CHART” </a:t>
            </a:r>
            <a:endParaRPr lang="es-ES_tradnl" sz="2400" b="1" dirty="0" smtClean="0">
              <a:latin typeface="Arial" panose="020B0604020202020204" pitchFamily="34" charset="0"/>
              <a:cs typeface="Arial" panose="020B0604020202020204" pitchFamily="34" charset="0"/>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895600"/>
            <a:ext cx="6416748" cy="237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DBB2C841-449F-4040-A870-B073D3DB043F}" type="slidenum">
              <a:rPr lang="en-US" smtClean="0"/>
              <a:pPr/>
              <a:t>65</a:t>
            </a:fld>
            <a:endParaRPr lang="en-US"/>
          </a:p>
        </p:txBody>
      </p:sp>
    </p:spTree>
    <p:extLst>
      <p:ext uri="{BB962C8B-B14F-4D97-AF65-F5344CB8AC3E}">
        <p14:creationId xmlns:p14="http://schemas.microsoft.com/office/powerpoint/2010/main" val="322792680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839200" cy="6324600"/>
          </a:xfrm>
        </p:spPr>
        <p:txBody>
          <a:bodyPr>
            <a:noAutofit/>
          </a:bodyPr>
          <a:lstStyle/>
          <a:p>
            <a:pPr>
              <a:buBlip>
                <a:blip r:embed="rId3"/>
              </a:buBlip>
            </a:pPr>
            <a:r>
              <a:rPr lang="es-ES_tradnl" sz="2400" b="1" dirty="0" smtClean="0">
                <a:latin typeface="Arial" panose="020B0604020202020204" pitchFamily="34" charset="0"/>
                <a:cs typeface="Arial" panose="020B0604020202020204" pitchFamily="34" charset="0"/>
              </a:rPr>
              <a:t>Si hace clic sobre </a:t>
            </a:r>
            <a:r>
              <a:rPr lang="es-ES_tradnl" sz="2400" b="1" dirty="0" smtClean="0">
                <a:solidFill>
                  <a:srgbClr val="FFFF00"/>
                </a:solidFill>
                <a:latin typeface="Arial" panose="020B0604020202020204" pitchFamily="34" charset="0"/>
                <a:cs typeface="Arial" panose="020B0604020202020204" pitchFamily="34" charset="0"/>
              </a:rPr>
              <a:t>“REPORT” </a:t>
            </a:r>
            <a:r>
              <a:rPr lang="es-ES_tradnl" sz="2400" b="1" dirty="0" smtClean="0">
                <a:latin typeface="Arial" panose="020B0604020202020204" pitchFamily="34" charset="0"/>
                <a:cs typeface="Arial" panose="020B0604020202020204" pitchFamily="34" charset="0"/>
              </a:rPr>
              <a:t>podrá ver el reporte que resume toda la información para este periodo</a:t>
            </a:r>
          </a:p>
          <a:p>
            <a:pPr>
              <a:buBlip>
                <a:blip r:embed="rId3"/>
              </a:buBlip>
            </a:pPr>
            <a:endParaRPr lang="es-ES_tradnl" sz="2400" b="1" dirty="0" smtClean="0">
              <a:latin typeface="Arial" panose="020B0604020202020204" pitchFamily="34" charset="0"/>
              <a:cs typeface="Arial" panose="020B0604020202020204" pitchFamily="34" charset="0"/>
            </a:endParaRPr>
          </a:p>
          <a:p>
            <a:pPr>
              <a:buBlip>
                <a:blip r:embed="rId3"/>
              </a:buBlip>
            </a:pPr>
            <a:endParaRPr lang="es-ES_tradnl" sz="2400" b="1" dirty="0" smtClean="0">
              <a:latin typeface="Arial" panose="020B0604020202020204" pitchFamily="34" charset="0"/>
              <a:cs typeface="Arial" panose="020B0604020202020204" pitchFamily="34" charset="0"/>
            </a:endParaRPr>
          </a:p>
          <a:p>
            <a:pPr>
              <a:buBlip>
                <a:blip r:embed="rId3"/>
              </a:buBlip>
            </a:pPr>
            <a:endParaRPr lang="es-ES_tradnl" sz="2400" b="1" dirty="0" smtClean="0">
              <a:latin typeface="Arial" panose="020B0604020202020204" pitchFamily="34" charset="0"/>
              <a:cs typeface="Arial" panose="020B0604020202020204" pitchFamily="34" charset="0"/>
            </a:endParaRPr>
          </a:p>
          <a:p>
            <a:pPr>
              <a:buBlip>
                <a:blip r:embed="rId3"/>
              </a:buBlip>
            </a:pPr>
            <a:endParaRPr lang="es-ES_tradnl" sz="2400" b="1" dirty="0" smtClean="0">
              <a:latin typeface="Arial" panose="020B0604020202020204" pitchFamily="34" charset="0"/>
              <a:cs typeface="Arial" panose="020B0604020202020204" pitchFamily="34" charset="0"/>
            </a:endParaRPr>
          </a:p>
          <a:p>
            <a:pPr>
              <a:buBlip>
                <a:blip r:embed="rId3"/>
              </a:buBlip>
            </a:pPr>
            <a:endParaRPr lang="es-ES_tradnl" sz="2400" b="1" dirty="0" smtClean="0">
              <a:latin typeface="Arial" panose="020B0604020202020204" pitchFamily="34" charset="0"/>
              <a:cs typeface="Arial" panose="020B0604020202020204" pitchFamily="34" charset="0"/>
            </a:endParaRPr>
          </a:p>
          <a:p>
            <a:pPr>
              <a:buBlip>
                <a:blip r:embed="rId3"/>
              </a:buBlip>
            </a:pPr>
            <a:endParaRPr lang="es-ES_tradnl" sz="2400" b="1" dirty="0" smtClean="0">
              <a:latin typeface="Arial" panose="020B0604020202020204" pitchFamily="34" charset="0"/>
              <a:cs typeface="Arial" panose="020B0604020202020204" pitchFamily="34" charset="0"/>
            </a:endParaRPr>
          </a:p>
          <a:p>
            <a:pPr>
              <a:buBlip>
                <a:blip r:embed="rId3"/>
              </a:buBlip>
            </a:pPr>
            <a:endParaRPr lang="es-ES_tradnl" sz="2400" b="1" dirty="0" smtClean="0">
              <a:latin typeface="Arial" panose="020B0604020202020204" pitchFamily="34" charset="0"/>
              <a:cs typeface="Arial" panose="020B0604020202020204" pitchFamily="34" charset="0"/>
            </a:endParaRPr>
          </a:p>
          <a:p>
            <a:pPr>
              <a:buBlip>
                <a:blip r:embed="rId3"/>
              </a:buBlip>
            </a:pPr>
            <a:endParaRPr lang="es-ES_tradnl" sz="2400" b="1" dirty="0" smtClean="0">
              <a:latin typeface="Arial" panose="020B0604020202020204" pitchFamily="34" charset="0"/>
              <a:cs typeface="Arial" panose="020B0604020202020204" pitchFamily="34" charset="0"/>
            </a:endParaRPr>
          </a:p>
          <a:p>
            <a:pPr>
              <a:buBlip>
                <a:blip r:embed="rId3"/>
              </a:buBlip>
            </a:pPr>
            <a:r>
              <a:rPr lang="es-ES_tradnl" sz="2400" b="1" dirty="0" smtClean="0">
                <a:latin typeface="Arial" panose="020B0604020202020204" pitchFamily="34" charset="0"/>
                <a:cs typeface="Arial" panose="020B0604020202020204" pitchFamily="34" charset="0"/>
              </a:rPr>
              <a:t>Al hacer clic sobre </a:t>
            </a:r>
            <a:r>
              <a:rPr lang="es-ES_tradnl" sz="2400" b="1" dirty="0" smtClean="0">
                <a:solidFill>
                  <a:srgbClr val="FFFF00"/>
                </a:solidFill>
                <a:latin typeface="Arial" panose="020B0604020202020204" pitchFamily="34" charset="0"/>
                <a:cs typeface="Arial" panose="020B0604020202020204" pitchFamily="34" charset="0"/>
              </a:rPr>
              <a:t>“DATA”</a:t>
            </a:r>
            <a:r>
              <a:rPr lang="es-ES_tradnl" sz="2400" b="1" dirty="0" smtClean="0">
                <a:latin typeface="Arial" panose="020B0604020202020204" pitchFamily="34" charset="0"/>
                <a:cs typeface="Arial" panose="020B0604020202020204" pitchFamily="34" charset="0"/>
              </a:rPr>
              <a:t>, se mostrará un reporte detallado de cada lectura de temperatura registrada</a:t>
            </a:r>
          </a:p>
          <a:p>
            <a:pPr>
              <a:buBlip>
                <a:blip r:embed="rId3"/>
              </a:buBlip>
            </a:pPr>
            <a:r>
              <a:rPr lang="es-ES_tradnl" sz="2400" b="1" dirty="0" smtClean="0">
                <a:latin typeface="Arial" panose="020B0604020202020204" pitchFamily="34" charset="0"/>
                <a:cs typeface="Arial" panose="020B0604020202020204" pitchFamily="34" charset="0"/>
              </a:rPr>
              <a:t>Los valores de temperatura registrados cada 15 minutos se muestran en el reporte como pre-set en el </a:t>
            </a:r>
            <a:r>
              <a:rPr lang="es-ES_tradnl" sz="2400" b="1" dirty="0" err="1" smtClean="0">
                <a:latin typeface="Arial" panose="020B0604020202020204" pitchFamily="34" charset="0"/>
                <a:cs typeface="Arial" panose="020B0604020202020204" pitchFamily="34" charset="0"/>
              </a:rPr>
              <a:t>LogTag</a:t>
            </a:r>
            <a:endParaRPr lang="es-ES_tradnl" sz="2400" b="1" dirty="0" smtClean="0">
              <a:latin typeface="Arial" panose="020B0604020202020204" pitchFamily="34" charset="0"/>
              <a:cs typeface="Arial" panose="020B0604020202020204" pitchFamily="34" charset="0"/>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284" y="1219200"/>
            <a:ext cx="6324600" cy="3349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DBB2C841-449F-4040-A870-B073D3DB043F}" type="slidenum">
              <a:rPr lang="en-US" smtClean="0"/>
              <a:pPr/>
              <a:t>66</a:t>
            </a:fld>
            <a:endParaRPr lang="en-US"/>
          </a:p>
        </p:txBody>
      </p:sp>
    </p:spTree>
    <p:extLst>
      <p:ext uri="{BB962C8B-B14F-4D97-AF65-F5344CB8AC3E}">
        <p14:creationId xmlns:p14="http://schemas.microsoft.com/office/powerpoint/2010/main" val="49136519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5105400"/>
          </a:xfrm>
        </p:spPr>
        <p:txBody>
          <a:bodyPr>
            <a:normAutofit fontScale="92500" lnSpcReduction="20000"/>
          </a:bodyPr>
          <a:lstStyle/>
          <a:p>
            <a:endParaRPr lang="es-ES_tradnl" sz="2400" dirty="0" smtClean="0"/>
          </a:p>
          <a:p>
            <a:endParaRPr lang="es-ES_tradnl" sz="2400" dirty="0" smtClean="0"/>
          </a:p>
          <a:p>
            <a:endParaRPr lang="es-ES_tradnl" sz="2400" dirty="0" smtClean="0"/>
          </a:p>
          <a:p>
            <a:endParaRPr lang="es-ES_tradnl" sz="2400" dirty="0" smtClean="0"/>
          </a:p>
          <a:p>
            <a:endParaRPr lang="es-ES_tradnl" sz="2400" dirty="0" smtClean="0"/>
          </a:p>
          <a:p>
            <a:endParaRPr lang="es-ES_tradnl" sz="2400" dirty="0" smtClean="0"/>
          </a:p>
          <a:p>
            <a:endParaRPr lang="es-ES_tradnl" sz="2400" dirty="0" smtClean="0"/>
          </a:p>
          <a:p>
            <a:pPr marL="0" indent="0">
              <a:buNone/>
            </a:pPr>
            <a:endParaRPr lang="es-ES_tradnl" sz="2400" dirty="0" smtClean="0"/>
          </a:p>
          <a:p>
            <a:pPr>
              <a:spcAft>
                <a:spcPts val="1200"/>
              </a:spcAft>
              <a:buBlip>
                <a:blip r:embed="rId3"/>
              </a:buBlip>
            </a:pPr>
            <a:r>
              <a:rPr lang="es-ES_tradnl" sz="2600" b="1" dirty="0" smtClean="0">
                <a:latin typeface="Arial" panose="020B0604020202020204" pitchFamily="34" charset="0"/>
                <a:cs typeface="Arial" panose="020B0604020202020204" pitchFamily="34" charset="0"/>
              </a:rPr>
              <a:t>El resumen de las estadísticas diarias se muestra al hacer clic sobre </a:t>
            </a:r>
            <a:r>
              <a:rPr lang="es-ES_tradnl" sz="2600" b="1" dirty="0" smtClean="0">
                <a:solidFill>
                  <a:srgbClr val="FFFF00"/>
                </a:solidFill>
                <a:latin typeface="Arial" panose="020B0604020202020204" pitchFamily="34" charset="0"/>
                <a:cs typeface="Arial" panose="020B0604020202020204" pitchFamily="34" charset="0"/>
              </a:rPr>
              <a:t>“DAY SUMMARY” </a:t>
            </a:r>
            <a:endParaRPr lang="es-ES_tradnl" sz="2600" b="1" dirty="0" smtClean="0">
              <a:latin typeface="Arial" panose="020B0604020202020204" pitchFamily="34" charset="0"/>
              <a:cs typeface="Arial" panose="020B0604020202020204" pitchFamily="34" charset="0"/>
            </a:endParaRPr>
          </a:p>
          <a:p>
            <a:pPr>
              <a:spcAft>
                <a:spcPts val="1200"/>
              </a:spcAft>
              <a:buBlip>
                <a:blip r:embed="rId3"/>
              </a:buBlip>
            </a:pPr>
            <a:r>
              <a:rPr lang="es-ES_tradnl" sz="2600" b="1" dirty="0" smtClean="0">
                <a:latin typeface="Arial" panose="020B0604020202020204" pitchFamily="34" charset="0"/>
                <a:cs typeface="Arial" panose="020B0604020202020204" pitchFamily="34" charset="0"/>
              </a:rPr>
              <a:t>En el caso de una excursión, este reporte le ayudará a determinar el periodo de tiempo en que las temperaturas se mantuvieron fuera del rango, mostrando la temperatura más alta y la más baja alcanzadas</a:t>
            </a: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
            <a:ext cx="2590800" cy="3520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304800"/>
            <a:ext cx="5105400" cy="3758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DBB2C841-449F-4040-A870-B073D3DB043F}" type="slidenum">
              <a:rPr lang="en-US" smtClean="0"/>
              <a:pPr/>
              <a:t>67</a:t>
            </a:fld>
            <a:endParaRPr lang="en-US" dirty="0"/>
          </a:p>
        </p:txBody>
      </p:sp>
    </p:spTree>
    <p:extLst>
      <p:ext uri="{BB962C8B-B14F-4D97-AF65-F5344CB8AC3E}">
        <p14:creationId xmlns:p14="http://schemas.microsoft.com/office/powerpoint/2010/main" val="87508504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BB2C841-449F-4040-A870-B073D3DB043F}" type="slidenum">
              <a:rPr lang="en-US" smtClean="0"/>
              <a:pPr/>
              <a:t>68</a:t>
            </a:fld>
            <a:endParaRPr lang="en-US"/>
          </a:p>
        </p:txBody>
      </p:sp>
      <p:sp>
        <p:nvSpPr>
          <p:cNvPr id="6" name="Title 1"/>
          <p:cNvSpPr>
            <a:spLocks noGrp="1"/>
          </p:cNvSpPr>
          <p:nvPr>
            <p:ph type="title"/>
          </p:nvPr>
        </p:nvSpPr>
        <p:spPr>
          <a:xfrm>
            <a:off x="457200" y="1143000"/>
            <a:ext cx="8229600" cy="1143000"/>
          </a:xfrm>
        </p:spPr>
        <p:txBody>
          <a:bodyPr>
            <a:normAutofit/>
          </a:bodyPr>
          <a:lstStyle/>
          <a:p>
            <a:r>
              <a:rPr lang="es-ES_tradnl" sz="3600" dirty="0" smtClean="0">
                <a:solidFill>
                  <a:srgbClr val="FFFF00"/>
                </a:solidFill>
                <a:latin typeface="Arial Black" panose="020B0A04020102020204" pitchFamily="34" charset="0"/>
              </a:rPr>
              <a:t>Solución de problemas</a:t>
            </a:r>
            <a:endParaRPr lang="es-ES_tradnl" sz="3600" dirty="0">
              <a:solidFill>
                <a:srgbClr val="FFFF00"/>
              </a:solidFill>
              <a:latin typeface="Arial Black" panose="020B0A04020102020204" pitchFamily="34" charset="0"/>
            </a:endParaRPr>
          </a:p>
        </p:txBody>
      </p:sp>
      <p:pic>
        <p:nvPicPr>
          <p:cNvPr id="13314" name="Picture 2" descr="C:\Users\pricesz\AppData\Local\Microsoft\Windows\Temporary Internet Files\Content.IE5\KX5WH3UJ\MC90023093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2438400"/>
            <a:ext cx="2800538" cy="3746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46722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437"/>
            <a:ext cx="8229600" cy="5973763"/>
          </a:xfrm>
        </p:spPr>
        <p:txBody>
          <a:bodyPr>
            <a:normAutofit lnSpcReduction="10000"/>
          </a:bodyPr>
          <a:lstStyle/>
          <a:p>
            <a:pPr>
              <a:buBlip>
                <a:blip r:embed="rId3"/>
              </a:buBlip>
            </a:pPr>
            <a:r>
              <a:rPr lang="es-ES_tradnl" sz="2200" b="1" dirty="0" smtClean="0">
                <a:solidFill>
                  <a:srgbClr val="FFFF00"/>
                </a:solidFill>
                <a:latin typeface="Arial" panose="020B0604020202020204" pitchFamily="34" charset="0"/>
                <a:cs typeface="Arial" panose="020B0604020202020204" pitchFamily="34" charset="0"/>
              </a:rPr>
              <a:t>Lecturas de temperatura de -199 grados </a:t>
            </a:r>
          </a:p>
          <a:p>
            <a:pPr marL="0" indent="0">
              <a:buNone/>
            </a:pPr>
            <a:r>
              <a:rPr lang="es-ES_tradnl" sz="2200" b="1" dirty="0" smtClean="0">
                <a:solidFill>
                  <a:srgbClr val="FFFF00"/>
                </a:solidFill>
                <a:latin typeface="Arial" panose="020B0604020202020204" pitchFamily="34" charset="0"/>
                <a:cs typeface="Arial" panose="020B0604020202020204" pitchFamily="34" charset="0"/>
              </a:rPr>
              <a:t>     </a:t>
            </a:r>
            <a:r>
              <a:rPr lang="es-ES_tradnl" sz="2200" b="1" dirty="0" smtClean="0">
                <a:latin typeface="Arial" panose="020B0604020202020204" pitchFamily="34" charset="0"/>
                <a:cs typeface="Arial" panose="020B0604020202020204" pitchFamily="34" charset="0"/>
              </a:rPr>
              <a:t>Podría ver esto en la pantalla si</a:t>
            </a:r>
          </a:p>
          <a:p>
            <a:pPr marL="0" indent="0">
              <a:buNone/>
            </a:pPr>
            <a:r>
              <a:rPr lang="es-ES_tradnl" sz="2200" b="1" dirty="0" smtClean="0">
                <a:latin typeface="Arial" panose="020B0604020202020204" pitchFamily="34" charset="0"/>
                <a:cs typeface="Arial" panose="020B0604020202020204" pitchFamily="34" charset="0"/>
              </a:rPr>
              <a:t>     el </a:t>
            </a:r>
            <a:r>
              <a:rPr lang="es-ES_tradnl" sz="2200" b="1" dirty="0" err="1" smtClean="0">
                <a:latin typeface="Arial" panose="020B0604020202020204" pitchFamily="34" charset="0"/>
                <a:cs typeface="Arial" panose="020B0604020202020204" pitchFamily="34" charset="0"/>
              </a:rPr>
              <a:t>LogTag</a:t>
            </a:r>
            <a:r>
              <a:rPr lang="es-ES_tradnl" sz="2200" b="1" dirty="0" smtClean="0">
                <a:latin typeface="Arial" panose="020B0604020202020204" pitchFamily="34" charset="0"/>
                <a:cs typeface="Arial" panose="020B0604020202020204" pitchFamily="34" charset="0"/>
              </a:rPr>
              <a:t> ha sido iniciado pero  </a:t>
            </a:r>
          </a:p>
          <a:p>
            <a:pPr marL="0" indent="0">
              <a:spcBef>
                <a:spcPts val="0"/>
              </a:spcBef>
              <a:buNone/>
            </a:pPr>
            <a:r>
              <a:rPr lang="es-ES_tradnl" sz="2200" b="1" dirty="0" smtClean="0">
                <a:latin typeface="Arial" panose="020B0604020202020204" pitchFamily="34" charset="0"/>
                <a:cs typeface="Arial" panose="020B0604020202020204" pitchFamily="34" charset="0"/>
              </a:rPr>
              <a:t>     no conectado al </a:t>
            </a:r>
            <a:r>
              <a:rPr lang="es-ES_tradnl" sz="2200" b="1" dirty="0" err="1" smtClean="0">
                <a:latin typeface="Arial" panose="020B0604020202020204" pitchFamily="34" charset="0"/>
                <a:cs typeface="Arial" panose="020B0604020202020204" pitchFamily="34" charset="0"/>
              </a:rPr>
              <a:t>probe</a:t>
            </a:r>
            <a:r>
              <a:rPr lang="es-ES_tradnl" sz="2200" b="1" dirty="0" smtClean="0">
                <a:latin typeface="Arial" panose="020B0604020202020204" pitchFamily="34" charset="0"/>
                <a:cs typeface="Arial" panose="020B0604020202020204" pitchFamily="34" charset="0"/>
              </a:rPr>
              <a:t> en un plazo de </a:t>
            </a:r>
          </a:p>
          <a:p>
            <a:pPr marL="0" indent="0">
              <a:spcBef>
                <a:spcPts val="0"/>
              </a:spcBef>
              <a:buNone/>
            </a:pPr>
            <a:r>
              <a:rPr lang="es-ES_tradnl" sz="2200" b="1" dirty="0">
                <a:latin typeface="Arial" panose="020B0604020202020204" pitchFamily="34" charset="0"/>
                <a:cs typeface="Arial" panose="020B0604020202020204" pitchFamily="34" charset="0"/>
              </a:rPr>
              <a:t> </a:t>
            </a:r>
            <a:r>
              <a:rPr lang="es-ES_tradnl" sz="2200" b="1" dirty="0" smtClean="0">
                <a:latin typeface="Arial" panose="020B0604020202020204" pitchFamily="34" charset="0"/>
                <a:cs typeface="Arial" panose="020B0604020202020204" pitchFamily="34" charset="0"/>
              </a:rPr>
              <a:t>    5 minutos </a:t>
            </a:r>
            <a:endParaRPr lang="es-ES_tradnl" sz="2200" b="1" dirty="0" smtClean="0">
              <a:solidFill>
                <a:srgbClr val="FF0000"/>
              </a:solidFill>
              <a:latin typeface="Arial" panose="020B0604020202020204" pitchFamily="34" charset="0"/>
              <a:cs typeface="Arial" panose="020B0604020202020204" pitchFamily="34" charset="0"/>
            </a:endParaRPr>
          </a:p>
          <a:p>
            <a:pPr>
              <a:buBlip>
                <a:blip r:embed="rId3"/>
              </a:buBlip>
            </a:pPr>
            <a:endParaRPr lang="es-ES_tradnl" sz="2200" b="1" dirty="0" smtClean="0">
              <a:latin typeface="Arial" panose="020B0604020202020204" pitchFamily="34" charset="0"/>
              <a:cs typeface="Arial" panose="020B0604020202020204" pitchFamily="34" charset="0"/>
            </a:endParaRPr>
          </a:p>
          <a:p>
            <a:pPr>
              <a:buBlip>
                <a:blip r:embed="rId3"/>
              </a:buBlip>
            </a:pPr>
            <a:r>
              <a:rPr lang="es-ES_tradnl" sz="2200" b="1" dirty="0" smtClean="0">
                <a:latin typeface="Arial" panose="020B0604020202020204" pitchFamily="34" charset="0"/>
                <a:cs typeface="Arial" panose="020B0604020202020204" pitchFamily="34" charset="0"/>
              </a:rPr>
              <a:t>Pare el </a:t>
            </a:r>
            <a:r>
              <a:rPr lang="es-ES_tradnl" sz="2200" b="1" dirty="0" err="1" smtClean="0">
                <a:latin typeface="Arial" panose="020B0604020202020204" pitchFamily="34" charset="0"/>
                <a:cs typeface="Arial" panose="020B0604020202020204" pitchFamily="34" charset="0"/>
              </a:rPr>
              <a:t>LogTag</a:t>
            </a:r>
            <a:r>
              <a:rPr lang="es-ES_tradnl" sz="2200" b="1" dirty="0" smtClean="0">
                <a:latin typeface="Arial" panose="020B0604020202020204" pitchFamily="34" charset="0"/>
                <a:cs typeface="Arial" panose="020B0604020202020204" pitchFamily="34" charset="0"/>
              </a:rPr>
              <a:t> y desconecte el </a:t>
            </a:r>
          </a:p>
          <a:p>
            <a:pPr marL="0" indent="0">
              <a:buNone/>
            </a:pPr>
            <a:r>
              <a:rPr lang="es-ES_tradnl" sz="2200" b="1" dirty="0" smtClean="0">
                <a:latin typeface="Arial" panose="020B0604020202020204" pitchFamily="34" charset="0"/>
                <a:cs typeface="Arial" panose="020B0604020202020204" pitchFamily="34" charset="0"/>
              </a:rPr>
              <a:t>     </a:t>
            </a:r>
            <a:r>
              <a:rPr lang="es-ES_tradnl" sz="2200" b="1" dirty="0" err="1" smtClean="0">
                <a:latin typeface="Arial" panose="020B0604020202020204" pitchFamily="34" charset="0"/>
                <a:cs typeface="Arial" panose="020B0604020202020204" pitchFamily="34" charset="0"/>
              </a:rPr>
              <a:t>probe</a:t>
            </a:r>
            <a:endParaRPr lang="es-ES_tradnl" sz="2200" b="1" dirty="0" smtClean="0">
              <a:latin typeface="Arial" panose="020B0604020202020204" pitchFamily="34" charset="0"/>
              <a:cs typeface="Arial" panose="020B0604020202020204" pitchFamily="34" charset="0"/>
            </a:endParaRPr>
          </a:p>
          <a:p>
            <a:pPr>
              <a:buBlip>
                <a:blip r:embed="rId3"/>
              </a:buBlip>
            </a:pPr>
            <a:endParaRPr lang="es-ES_tradnl" sz="2200" b="1" dirty="0" smtClean="0">
              <a:latin typeface="Arial" panose="020B0604020202020204" pitchFamily="34" charset="0"/>
              <a:cs typeface="Arial" panose="020B0604020202020204" pitchFamily="34" charset="0"/>
            </a:endParaRPr>
          </a:p>
          <a:p>
            <a:pPr>
              <a:buBlip>
                <a:blip r:embed="rId3"/>
              </a:buBlip>
            </a:pPr>
            <a:r>
              <a:rPr lang="es-ES_tradnl" sz="2200" b="1" dirty="0" smtClean="0">
                <a:latin typeface="Arial" panose="020B0604020202020204" pitchFamily="34" charset="0"/>
                <a:cs typeface="Arial" panose="020B0604020202020204" pitchFamily="34" charset="0"/>
              </a:rPr>
              <a:t>Inicie el software en su computadora, </a:t>
            </a:r>
          </a:p>
          <a:p>
            <a:pPr marL="0" indent="0">
              <a:buNone/>
            </a:pPr>
            <a:r>
              <a:rPr lang="es-ES_tradnl" sz="2200" b="1" dirty="0" smtClean="0">
                <a:latin typeface="Arial" panose="020B0604020202020204" pitchFamily="34" charset="0"/>
                <a:cs typeface="Arial" panose="020B0604020202020204" pitchFamily="34" charset="0"/>
              </a:rPr>
              <a:t>    coloque el </a:t>
            </a:r>
            <a:r>
              <a:rPr lang="es-ES_tradnl" sz="2200" b="1" dirty="0" err="1" smtClean="0">
                <a:latin typeface="Arial" panose="020B0604020202020204" pitchFamily="34" charset="0"/>
                <a:cs typeface="Arial" panose="020B0604020202020204" pitchFamily="34" charset="0"/>
              </a:rPr>
              <a:t>LogTag</a:t>
            </a:r>
            <a:r>
              <a:rPr lang="es-ES_tradnl" sz="2200" b="1" dirty="0" smtClean="0">
                <a:latin typeface="Arial" panose="020B0604020202020204" pitchFamily="34" charset="0"/>
                <a:cs typeface="Arial" panose="020B0604020202020204" pitchFamily="34" charset="0"/>
              </a:rPr>
              <a:t> en la estación y haga clic sobre el</a:t>
            </a:r>
          </a:p>
          <a:p>
            <a:pPr marL="0" indent="0">
              <a:buNone/>
            </a:pPr>
            <a:r>
              <a:rPr lang="es-ES_tradnl" sz="2200" b="1" dirty="0" smtClean="0">
                <a:latin typeface="Arial" panose="020B0604020202020204" pitchFamily="34" charset="0"/>
                <a:cs typeface="Arial" panose="020B0604020202020204" pitchFamily="34" charset="0"/>
              </a:rPr>
              <a:t>    icono </a:t>
            </a:r>
            <a:r>
              <a:rPr lang="es-ES_tradnl" sz="2200" b="1" dirty="0" err="1" smtClean="0">
                <a:latin typeface="Arial" panose="020B0604020202020204" pitchFamily="34" charset="0"/>
                <a:cs typeface="Arial" panose="020B0604020202020204" pitchFamily="34" charset="0"/>
              </a:rPr>
              <a:t>Configuration</a:t>
            </a:r>
            <a:r>
              <a:rPr lang="es-ES_tradnl" sz="2200" b="1" dirty="0" smtClean="0">
                <a:latin typeface="Arial" panose="020B0604020202020204" pitchFamily="34" charset="0"/>
                <a:cs typeface="Arial" panose="020B0604020202020204" pitchFamily="34" charset="0"/>
              </a:rPr>
              <a:t> </a:t>
            </a:r>
            <a:r>
              <a:rPr lang="es-ES_tradnl" sz="2200" b="1" dirty="0" err="1" smtClean="0">
                <a:latin typeface="Arial" panose="020B0604020202020204" pitchFamily="34" charset="0"/>
                <a:cs typeface="Arial" panose="020B0604020202020204" pitchFamily="34" charset="0"/>
              </a:rPr>
              <a:t>Wizard</a:t>
            </a:r>
            <a:r>
              <a:rPr lang="es-ES_tradnl" sz="2200" b="1" dirty="0" smtClean="0">
                <a:latin typeface="Arial" panose="020B0604020202020204" pitchFamily="34" charset="0"/>
                <a:cs typeface="Arial" panose="020B0604020202020204" pitchFamily="34" charset="0"/>
              </a:rPr>
              <a:t> para reiniciar el </a:t>
            </a:r>
            <a:r>
              <a:rPr lang="es-ES_tradnl" sz="2200" b="1" dirty="0" err="1" smtClean="0">
                <a:latin typeface="Arial" panose="020B0604020202020204" pitchFamily="34" charset="0"/>
                <a:cs typeface="Arial" panose="020B0604020202020204" pitchFamily="34" charset="0"/>
              </a:rPr>
              <a:t>LogTag</a:t>
            </a:r>
            <a:endParaRPr lang="es-ES_tradnl" sz="2200" b="1" dirty="0" smtClean="0">
              <a:latin typeface="Arial" panose="020B0604020202020204" pitchFamily="34" charset="0"/>
              <a:cs typeface="Arial" panose="020B0604020202020204" pitchFamily="34" charset="0"/>
            </a:endParaRPr>
          </a:p>
          <a:p>
            <a:pPr>
              <a:buBlip>
                <a:blip r:embed="rId3"/>
              </a:buBlip>
            </a:pPr>
            <a:endParaRPr lang="es-ES_tradnl" sz="2200" b="1" dirty="0" smtClean="0">
              <a:latin typeface="Arial" panose="020B0604020202020204" pitchFamily="34" charset="0"/>
              <a:cs typeface="Arial" panose="020B0604020202020204" pitchFamily="34" charset="0"/>
            </a:endParaRPr>
          </a:p>
          <a:p>
            <a:pPr>
              <a:buBlip>
                <a:blip r:embed="rId3"/>
              </a:buBlip>
            </a:pPr>
            <a:r>
              <a:rPr lang="es-ES_tradnl" sz="2200" b="1" dirty="0" smtClean="0">
                <a:latin typeface="Arial" panose="020B0604020202020204" pitchFamily="34" charset="0"/>
                <a:cs typeface="Arial" panose="020B0604020202020204" pitchFamily="34" charset="0"/>
              </a:rPr>
              <a:t>Cuando haya terminado, inicie el </a:t>
            </a:r>
            <a:r>
              <a:rPr lang="es-ES_tradnl" sz="2200" b="1" dirty="0" err="1" smtClean="0">
                <a:latin typeface="Arial" panose="020B0604020202020204" pitchFamily="34" charset="0"/>
                <a:cs typeface="Arial" panose="020B0604020202020204" pitchFamily="34" charset="0"/>
              </a:rPr>
              <a:t>LogTag</a:t>
            </a:r>
            <a:r>
              <a:rPr lang="es-ES_tradnl" sz="2200" b="1" dirty="0" smtClean="0">
                <a:latin typeface="Arial" panose="020B0604020202020204" pitchFamily="34" charset="0"/>
                <a:cs typeface="Arial" panose="020B0604020202020204" pitchFamily="34" charset="0"/>
              </a:rPr>
              <a:t> y conéctelo al </a:t>
            </a:r>
            <a:r>
              <a:rPr lang="es-ES_tradnl" sz="2200" b="1" dirty="0" err="1" smtClean="0">
                <a:latin typeface="Arial" panose="020B0604020202020204" pitchFamily="34" charset="0"/>
                <a:cs typeface="Arial" panose="020B0604020202020204" pitchFamily="34" charset="0"/>
              </a:rPr>
              <a:t>probe</a:t>
            </a:r>
            <a:r>
              <a:rPr lang="es-ES_tradnl" sz="2200" b="1" dirty="0" smtClean="0">
                <a:latin typeface="Arial" panose="020B0604020202020204" pitchFamily="34" charset="0"/>
                <a:cs typeface="Arial" panose="020B0604020202020204" pitchFamily="34" charset="0"/>
              </a:rPr>
              <a:t> antes de que pasen los 5 minutos del plazo de tiempo de demora</a:t>
            </a:r>
            <a:endParaRPr lang="es-ES_tradnl" sz="2200" b="1" dirty="0" smtClean="0">
              <a:solidFill>
                <a:srgbClr val="FF0000"/>
              </a:solidFill>
              <a:latin typeface="Arial" panose="020B0604020202020204" pitchFamily="34" charset="0"/>
              <a:cs typeface="Arial" panose="020B0604020202020204" pitchFamily="34" charset="0"/>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3977" y="609600"/>
            <a:ext cx="3110023"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DBB2C841-449F-4040-A870-B073D3DB043F}" type="slidenum">
              <a:rPr lang="en-US" smtClean="0"/>
              <a:pPr/>
              <a:t>69</a:t>
            </a:fld>
            <a:endParaRPr lang="en-US"/>
          </a:p>
        </p:txBody>
      </p:sp>
    </p:spTree>
    <p:extLst>
      <p:ext uri="{BB962C8B-B14F-4D97-AF65-F5344CB8AC3E}">
        <p14:creationId xmlns:p14="http://schemas.microsoft.com/office/powerpoint/2010/main" val="34957248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735" y="1295400"/>
            <a:ext cx="7644065" cy="4498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DBB2C841-449F-4040-A870-B073D3DB043F}" type="slidenum">
              <a:rPr lang="en-US" smtClean="0"/>
              <a:pPr/>
              <a:t>7</a:t>
            </a:fld>
            <a:endParaRPr lang="en-US"/>
          </a:p>
        </p:txBody>
      </p:sp>
      <p:sp>
        <p:nvSpPr>
          <p:cNvPr id="2" name="TextBox 1"/>
          <p:cNvSpPr txBox="1"/>
          <p:nvPr/>
        </p:nvSpPr>
        <p:spPr>
          <a:xfrm>
            <a:off x="433137" y="533400"/>
            <a:ext cx="8101263" cy="461665"/>
          </a:xfrm>
          <a:prstGeom prst="rect">
            <a:avLst/>
          </a:prstGeom>
          <a:noFill/>
        </p:spPr>
        <p:txBody>
          <a:bodyPr wrap="square" rtlCol="0">
            <a:spAutoFit/>
          </a:bodyPr>
          <a:lstStyle/>
          <a:p>
            <a:r>
              <a:rPr lang="es-ES_tradnl" sz="2400" b="1" smtClean="0">
                <a:latin typeface="Arial" panose="020B0604020202020204" pitchFamily="34" charset="0"/>
                <a:cs typeface="Arial" panose="020B0604020202020204" pitchFamily="34" charset="0"/>
              </a:rPr>
              <a:t>Luego haga clic sobre </a:t>
            </a:r>
            <a:r>
              <a:rPr lang="es-ES_tradnl" sz="2400" b="1" smtClean="0">
                <a:solidFill>
                  <a:srgbClr val="FFFF00"/>
                </a:solidFill>
                <a:latin typeface="Arial" panose="020B0604020202020204" pitchFamily="34" charset="0"/>
                <a:cs typeface="Arial" panose="020B0604020202020204" pitchFamily="34" charset="0"/>
              </a:rPr>
              <a:t>“RUN”</a:t>
            </a:r>
            <a:endParaRPr lang="es-ES_tradnl" sz="2400" b="1">
              <a:solidFill>
                <a:srgbClr val="FFFF00"/>
              </a:solidFill>
              <a:latin typeface="Arial" panose="020B0604020202020204" pitchFamily="34" charset="0"/>
              <a:cs typeface="Arial" panose="020B0604020202020204" pitchFamily="34" charset="0"/>
            </a:endParaRPr>
          </a:p>
        </p:txBody>
      </p:sp>
      <p:pic>
        <p:nvPicPr>
          <p:cNvPr id="6" name="Picture 2" descr="C:\Program Files\Microsoft Office\MEDIA\OFFICE14\Bullets\BD21298_.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692525"/>
            <a:ext cx="803275" cy="42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55448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610600" cy="6477000"/>
          </a:xfrm>
        </p:spPr>
        <p:txBody>
          <a:bodyPr>
            <a:normAutofit fontScale="92500" lnSpcReduction="20000"/>
          </a:bodyPr>
          <a:lstStyle/>
          <a:p>
            <a:pPr>
              <a:buBlip>
                <a:blip r:embed="rId3"/>
              </a:buBlip>
            </a:pPr>
            <a:r>
              <a:rPr lang="es-ES_tradnl" sz="2200" b="1" dirty="0" smtClean="0">
                <a:latin typeface="Arial" panose="020B0604020202020204" pitchFamily="34" charset="0"/>
                <a:cs typeface="Arial" panose="020B0604020202020204" pitchFamily="34" charset="0"/>
              </a:rPr>
              <a:t>Si no sucede nada cuando el </a:t>
            </a:r>
            <a:r>
              <a:rPr lang="es-ES_tradnl" sz="2200" b="1" dirty="0" err="1" smtClean="0">
                <a:latin typeface="Arial" panose="020B0604020202020204" pitchFamily="34" charset="0"/>
                <a:cs typeface="Arial" panose="020B0604020202020204" pitchFamily="34" charset="0"/>
              </a:rPr>
              <a:t>LogTag</a:t>
            </a:r>
            <a:r>
              <a:rPr lang="es-ES_tradnl" sz="2200" b="1" dirty="0" smtClean="0">
                <a:latin typeface="Arial" panose="020B0604020202020204" pitchFamily="34" charset="0"/>
                <a:cs typeface="Arial" panose="020B0604020202020204" pitchFamily="34" charset="0"/>
              </a:rPr>
              <a:t> sea insertado en la estación:</a:t>
            </a:r>
          </a:p>
          <a:p>
            <a:pPr lvl="1">
              <a:buBlip>
                <a:blip r:embed="rId3"/>
              </a:buBlip>
            </a:pPr>
            <a:endParaRPr lang="es-ES_tradnl" sz="1800" b="1" dirty="0" smtClean="0">
              <a:latin typeface="Arial" panose="020B0604020202020204" pitchFamily="34" charset="0"/>
              <a:cs typeface="Arial" panose="020B0604020202020204" pitchFamily="34" charset="0"/>
            </a:endParaRPr>
          </a:p>
          <a:p>
            <a:pPr lvl="1">
              <a:buBlip>
                <a:blip r:embed="rId3"/>
              </a:buBlip>
            </a:pPr>
            <a:r>
              <a:rPr lang="es-ES_tradnl" sz="1800" b="1" dirty="0" smtClean="0">
                <a:latin typeface="Arial" panose="020B0604020202020204" pitchFamily="34" charset="0"/>
                <a:cs typeface="Arial" panose="020B0604020202020204" pitchFamily="34" charset="0"/>
              </a:rPr>
              <a:t>Remueva el </a:t>
            </a:r>
            <a:r>
              <a:rPr lang="es-ES_tradnl" sz="1800" b="1" dirty="0" err="1" smtClean="0">
                <a:latin typeface="Arial" panose="020B0604020202020204" pitchFamily="34" charset="0"/>
                <a:cs typeface="Arial" panose="020B0604020202020204" pitchFamily="34" charset="0"/>
              </a:rPr>
              <a:t>LogTag</a:t>
            </a:r>
            <a:r>
              <a:rPr lang="es-ES_tradnl" sz="1800" b="1" dirty="0" smtClean="0">
                <a:latin typeface="Arial" panose="020B0604020202020204" pitchFamily="34" charset="0"/>
                <a:cs typeface="Arial" panose="020B0604020202020204" pitchFamily="34" charset="0"/>
              </a:rPr>
              <a:t> de la estación, inicie el software </a:t>
            </a:r>
            <a:r>
              <a:rPr lang="es-ES_tradnl" sz="1800" b="1" dirty="0" err="1" smtClean="0">
                <a:latin typeface="Arial" panose="020B0604020202020204" pitchFamily="34" charset="0"/>
                <a:cs typeface="Arial" panose="020B0604020202020204" pitchFamily="34" charset="0"/>
              </a:rPr>
              <a:t>LogTag</a:t>
            </a:r>
            <a:r>
              <a:rPr lang="es-ES_tradnl" sz="1800" b="1" dirty="0" smtClean="0">
                <a:latin typeface="Arial" panose="020B0604020202020204" pitchFamily="34" charset="0"/>
                <a:cs typeface="Arial" panose="020B0604020202020204" pitchFamily="34" charset="0"/>
              </a:rPr>
              <a:t> </a:t>
            </a:r>
            <a:r>
              <a:rPr lang="es-ES_tradnl" sz="1800" b="1" dirty="0" err="1" smtClean="0">
                <a:latin typeface="Arial" panose="020B0604020202020204" pitchFamily="34" charset="0"/>
                <a:cs typeface="Arial" panose="020B0604020202020204" pitchFamily="34" charset="0"/>
              </a:rPr>
              <a:t>Analyzer</a:t>
            </a:r>
            <a:r>
              <a:rPr lang="es-ES_tradnl" sz="1800" b="1" dirty="0" smtClean="0">
                <a:latin typeface="Arial" panose="020B0604020202020204" pitchFamily="34" charset="0"/>
                <a:cs typeface="Arial" panose="020B0604020202020204" pitchFamily="34" charset="0"/>
              </a:rPr>
              <a:t>, y luego recoloque el </a:t>
            </a:r>
            <a:r>
              <a:rPr lang="es-ES_tradnl" sz="1800" b="1" dirty="0" err="1" smtClean="0">
                <a:latin typeface="Arial" panose="020B0604020202020204" pitchFamily="34" charset="0"/>
                <a:cs typeface="Arial" panose="020B0604020202020204" pitchFamily="34" charset="0"/>
              </a:rPr>
              <a:t>LogTag</a:t>
            </a:r>
            <a:r>
              <a:rPr lang="es-ES_tradnl" sz="1800" b="1" dirty="0" smtClean="0">
                <a:latin typeface="Arial" panose="020B0604020202020204" pitchFamily="34" charset="0"/>
                <a:cs typeface="Arial" panose="020B0604020202020204" pitchFamily="34" charset="0"/>
              </a:rPr>
              <a:t> en la estación</a:t>
            </a:r>
          </a:p>
          <a:p>
            <a:pPr lvl="1">
              <a:buBlip>
                <a:blip r:embed="rId3"/>
              </a:buBlip>
            </a:pPr>
            <a:endParaRPr lang="es-ES_tradnl" sz="1800" b="1" dirty="0" smtClean="0">
              <a:latin typeface="Arial" panose="020B0604020202020204" pitchFamily="34" charset="0"/>
              <a:cs typeface="Arial" panose="020B0604020202020204" pitchFamily="34" charset="0"/>
            </a:endParaRPr>
          </a:p>
          <a:p>
            <a:pPr>
              <a:buBlip>
                <a:blip r:embed="rId3"/>
              </a:buBlip>
            </a:pPr>
            <a:r>
              <a:rPr lang="es-ES_tradnl" sz="2200" b="1" dirty="0" smtClean="0">
                <a:latin typeface="Arial" panose="020B0604020202020204" pitchFamily="34" charset="0"/>
                <a:cs typeface="Arial" panose="020B0604020202020204" pitchFamily="34" charset="0"/>
              </a:rPr>
              <a:t>Si el </a:t>
            </a:r>
            <a:r>
              <a:rPr lang="es-ES_tradnl" sz="2200" b="1" dirty="0" err="1" smtClean="0">
                <a:latin typeface="Arial" panose="020B0604020202020204" pitchFamily="34" charset="0"/>
                <a:cs typeface="Arial" panose="020B0604020202020204" pitchFamily="34" charset="0"/>
              </a:rPr>
              <a:t>LogTag</a:t>
            </a:r>
            <a:r>
              <a:rPr lang="es-ES_tradnl" sz="2200" b="1" dirty="0" smtClean="0">
                <a:latin typeface="Arial" panose="020B0604020202020204" pitchFamily="34" charset="0"/>
                <a:cs typeface="Arial" panose="020B0604020202020204" pitchFamily="34" charset="0"/>
              </a:rPr>
              <a:t> no es encontrado:</a:t>
            </a:r>
          </a:p>
          <a:p>
            <a:pPr>
              <a:buBlip>
                <a:blip r:embed="rId3"/>
              </a:buBlip>
            </a:pPr>
            <a:endParaRPr lang="es-ES_tradnl" sz="2200" b="1" dirty="0" smtClean="0">
              <a:latin typeface="Arial" panose="020B0604020202020204" pitchFamily="34" charset="0"/>
              <a:cs typeface="Arial" panose="020B0604020202020204" pitchFamily="34" charset="0"/>
            </a:endParaRPr>
          </a:p>
          <a:p>
            <a:pPr>
              <a:buBlip>
                <a:blip r:embed="rId3"/>
              </a:buBlip>
            </a:pPr>
            <a:endParaRPr lang="es-ES_tradnl" sz="2200" b="1" dirty="0" smtClean="0">
              <a:latin typeface="Arial" panose="020B0604020202020204" pitchFamily="34" charset="0"/>
              <a:cs typeface="Arial" panose="020B0604020202020204" pitchFamily="34" charset="0"/>
            </a:endParaRPr>
          </a:p>
          <a:p>
            <a:pPr>
              <a:buBlip>
                <a:blip r:embed="rId3"/>
              </a:buBlip>
            </a:pPr>
            <a:endParaRPr lang="es-ES_tradnl" sz="2200" b="1" dirty="0" smtClean="0">
              <a:latin typeface="Arial" panose="020B0604020202020204" pitchFamily="34" charset="0"/>
              <a:cs typeface="Arial" panose="020B0604020202020204" pitchFamily="34" charset="0"/>
            </a:endParaRPr>
          </a:p>
          <a:p>
            <a:pPr>
              <a:buBlip>
                <a:blip r:embed="rId3"/>
              </a:buBlip>
            </a:pPr>
            <a:endParaRPr lang="es-ES_tradnl" sz="2200" b="1" dirty="0" smtClean="0">
              <a:latin typeface="Arial" panose="020B0604020202020204" pitchFamily="34" charset="0"/>
              <a:cs typeface="Arial" panose="020B0604020202020204" pitchFamily="34" charset="0"/>
            </a:endParaRPr>
          </a:p>
          <a:p>
            <a:pPr>
              <a:buBlip>
                <a:blip r:embed="rId3"/>
              </a:buBlip>
            </a:pPr>
            <a:endParaRPr lang="es-ES_tradnl" sz="2200" b="1" dirty="0" smtClean="0">
              <a:latin typeface="Arial" panose="020B0604020202020204" pitchFamily="34" charset="0"/>
              <a:cs typeface="Arial" panose="020B0604020202020204" pitchFamily="34" charset="0"/>
            </a:endParaRPr>
          </a:p>
          <a:p>
            <a:pPr>
              <a:buBlip>
                <a:blip r:embed="rId3"/>
              </a:buBlip>
            </a:pPr>
            <a:endParaRPr lang="es-ES_tradnl" sz="2200" b="1" dirty="0" smtClean="0">
              <a:latin typeface="Arial" panose="020B0604020202020204" pitchFamily="34" charset="0"/>
              <a:cs typeface="Arial" panose="020B0604020202020204" pitchFamily="34" charset="0"/>
            </a:endParaRPr>
          </a:p>
          <a:p>
            <a:pPr>
              <a:buBlip>
                <a:blip r:embed="rId3"/>
              </a:buBlip>
            </a:pPr>
            <a:endParaRPr lang="es-ES_tradnl" sz="2200" b="1" dirty="0" smtClean="0">
              <a:latin typeface="Arial" panose="020B0604020202020204" pitchFamily="34" charset="0"/>
              <a:cs typeface="Arial" panose="020B0604020202020204" pitchFamily="34" charset="0"/>
            </a:endParaRPr>
          </a:p>
          <a:p>
            <a:pPr>
              <a:buBlip>
                <a:blip r:embed="rId3"/>
              </a:buBlip>
            </a:pPr>
            <a:endParaRPr lang="es-ES_tradnl" sz="2200" b="1" dirty="0" smtClean="0">
              <a:latin typeface="Arial" panose="020B0604020202020204" pitchFamily="34" charset="0"/>
              <a:cs typeface="Arial" panose="020B0604020202020204" pitchFamily="34" charset="0"/>
            </a:endParaRPr>
          </a:p>
          <a:p>
            <a:pPr>
              <a:buBlip>
                <a:blip r:embed="rId3"/>
              </a:buBlip>
            </a:pPr>
            <a:endParaRPr lang="es-ES_tradnl" sz="2200" b="1" dirty="0" smtClean="0">
              <a:latin typeface="Arial" panose="020B0604020202020204" pitchFamily="34" charset="0"/>
              <a:cs typeface="Arial" panose="020B0604020202020204" pitchFamily="34" charset="0"/>
            </a:endParaRPr>
          </a:p>
          <a:p>
            <a:pPr>
              <a:buBlip>
                <a:blip r:embed="rId3"/>
              </a:buBlip>
            </a:pPr>
            <a:endParaRPr lang="es-ES_tradnl" sz="2200" b="1" dirty="0" smtClean="0">
              <a:latin typeface="Arial" panose="020B0604020202020204" pitchFamily="34" charset="0"/>
              <a:cs typeface="Arial" panose="020B0604020202020204" pitchFamily="34" charset="0"/>
            </a:endParaRPr>
          </a:p>
          <a:p>
            <a:pPr>
              <a:buBlip>
                <a:blip r:embed="rId3"/>
              </a:buBlip>
            </a:pPr>
            <a:endParaRPr lang="es-ES_tradnl" sz="2200" b="1" dirty="0" smtClean="0">
              <a:latin typeface="Arial" panose="020B0604020202020204" pitchFamily="34" charset="0"/>
              <a:cs typeface="Arial" panose="020B0604020202020204" pitchFamily="34" charset="0"/>
            </a:endParaRPr>
          </a:p>
          <a:p>
            <a:pPr>
              <a:buBlip>
                <a:blip r:embed="rId3"/>
              </a:buBlip>
            </a:pPr>
            <a:endParaRPr lang="es-ES_tradnl" sz="2200" b="1" dirty="0" smtClean="0">
              <a:latin typeface="Arial" panose="020B0604020202020204" pitchFamily="34" charset="0"/>
              <a:cs typeface="Arial" panose="020B0604020202020204" pitchFamily="34" charset="0"/>
            </a:endParaRPr>
          </a:p>
          <a:p>
            <a:pPr>
              <a:buBlip>
                <a:blip r:embed="rId3"/>
              </a:buBlip>
            </a:pPr>
            <a:endParaRPr lang="es-ES_tradnl" sz="2200" b="1" dirty="0" smtClean="0">
              <a:latin typeface="Arial" panose="020B0604020202020204" pitchFamily="34" charset="0"/>
              <a:cs typeface="Arial" panose="020B0604020202020204" pitchFamily="34" charset="0"/>
            </a:endParaRPr>
          </a:p>
          <a:p>
            <a:pPr>
              <a:buBlip>
                <a:blip r:embed="rId3"/>
              </a:buBlip>
            </a:pPr>
            <a:endParaRPr lang="es-ES_tradnl" sz="2200" b="1" dirty="0" smtClean="0">
              <a:latin typeface="Arial" panose="020B0604020202020204" pitchFamily="34" charset="0"/>
              <a:cs typeface="Arial" panose="020B0604020202020204" pitchFamily="34" charset="0"/>
            </a:endParaRPr>
          </a:p>
          <a:p>
            <a:pPr>
              <a:buBlip>
                <a:blip r:embed="rId3"/>
              </a:buBlip>
            </a:pPr>
            <a:r>
              <a:rPr lang="es-ES_tradnl" sz="2200" b="1" dirty="0" smtClean="0">
                <a:latin typeface="Arial" panose="020B0604020202020204" pitchFamily="34" charset="0"/>
                <a:cs typeface="Arial" panose="020B0604020202020204" pitchFamily="34" charset="0"/>
              </a:rPr>
              <a:t>Cierre esta ventana, y luego reinserte el </a:t>
            </a:r>
            <a:r>
              <a:rPr lang="es-ES_tradnl" sz="2200" b="1" dirty="0" err="1" smtClean="0">
                <a:latin typeface="Arial" panose="020B0604020202020204" pitchFamily="34" charset="0"/>
                <a:cs typeface="Arial" panose="020B0604020202020204" pitchFamily="34" charset="0"/>
              </a:rPr>
              <a:t>LogTag</a:t>
            </a:r>
            <a:r>
              <a:rPr lang="es-ES_tradnl" sz="2200" b="1" dirty="0" smtClean="0">
                <a:latin typeface="Arial" panose="020B0604020202020204" pitchFamily="34" charset="0"/>
                <a:cs typeface="Arial" panose="020B0604020202020204" pitchFamily="34" charset="0"/>
              </a:rPr>
              <a:t> hasta que escuche un clic</a:t>
            </a:r>
            <a:endParaRPr lang="es-ES_tradnl" sz="2200" b="1" dirty="0">
              <a:latin typeface="Arial" panose="020B0604020202020204" pitchFamily="34" charset="0"/>
              <a:cs typeface="Arial" panose="020B0604020202020204" pitchFamily="34" charset="0"/>
            </a:endParaRPr>
          </a:p>
        </p:txBody>
      </p:sp>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905000"/>
            <a:ext cx="6324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DBB2C841-449F-4040-A870-B073D3DB043F}" type="slidenum">
              <a:rPr lang="en-US" smtClean="0"/>
              <a:pPr/>
              <a:t>70</a:t>
            </a:fld>
            <a:endParaRPr lang="en-US"/>
          </a:p>
        </p:txBody>
      </p:sp>
    </p:spTree>
    <p:extLst>
      <p:ext uri="{BB962C8B-B14F-4D97-AF65-F5344CB8AC3E}">
        <p14:creationId xmlns:p14="http://schemas.microsoft.com/office/powerpoint/2010/main" val="32294800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BB2C841-449F-4040-A870-B073D3DB043F}" type="slidenum">
              <a:rPr lang="en-US" smtClean="0"/>
              <a:pPr/>
              <a:t>71</a:t>
            </a:fld>
            <a:endParaRPr lang="en-US"/>
          </a:p>
        </p:txBody>
      </p:sp>
      <p:sp>
        <p:nvSpPr>
          <p:cNvPr id="6" name="Title 1"/>
          <p:cNvSpPr>
            <a:spLocks noGrp="1"/>
          </p:cNvSpPr>
          <p:nvPr>
            <p:ph type="title"/>
          </p:nvPr>
        </p:nvSpPr>
        <p:spPr>
          <a:xfrm>
            <a:off x="457200" y="304800"/>
            <a:ext cx="8229600" cy="2209800"/>
          </a:xfrm>
        </p:spPr>
        <p:txBody>
          <a:bodyPr>
            <a:normAutofit/>
          </a:bodyPr>
          <a:lstStyle/>
          <a:p>
            <a:r>
              <a:rPr lang="es-ES_tradnl" sz="3600" smtClean="0">
                <a:solidFill>
                  <a:srgbClr val="FFFF00"/>
                </a:solidFill>
                <a:latin typeface="Arial Black" panose="020B0A04020102020204" pitchFamily="34" charset="0"/>
              </a:rPr>
              <a:t>Apoyo adicional</a:t>
            </a:r>
            <a:endParaRPr lang="es-ES_tradnl" sz="3600">
              <a:solidFill>
                <a:srgbClr val="FFFF00"/>
              </a:solidFill>
              <a:latin typeface="Arial Black" panose="020B0A04020102020204" pitchFamily="34" charset="0"/>
            </a:endParaRPr>
          </a:p>
        </p:txBody>
      </p:sp>
      <p:pic>
        <p:nvPicPr>
          <p:cNvPr id="33794" name="Picture 2" descr="C:\Users\pricesz\AppData\Local\Microsoft\Windows\Temporary Internet Files\Content.IE5\H51J02VR\MP91021639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905000"/>
            <a:ext cx="4203700" cy="3662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79871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838200"/>
            <a:ext cx="8229600" cy="4754563"/>
          </a:xfrm>
        </p:spPr>
        <p:txBody>
          <a:bodyPr>
            <a:normAutofit lnSpcReduction="10000"/>
          </a:bodyPr>
          <a:lstStyle/>
          <a:p>
            <a:pPr>
              <a:buBlip>
                <a:blip r:embed="rId3"/>
              </a:buBlip>
            </a:pPr>
            <a:r>
              <a:rPr lang="es-ES_tradnl" sz="2400" b="1" dirty="0" smtClean="0">
                <a:latin typeface="Arial" panose="020B0604020202020204" pitchFamily="34" charset="0"/>
                <a:cs typeface="Arial" panose="020B0604020202020204" pitchFamily="34" charset="0"/>
              </a:rPr>
              <a:t>Instrucciones detalladas sobre el uso del </a:t>
            </a:r>
            <a:r>
              <a:rPr lang="es-ES_tradnl" sz="2400" b="1" dirty="0" err="1" smtClean="0">
                <a:latin typeface="Arial" panose="020B0604020202020204" pitchFamily="34" charset="0"/>
                <a:cs typeface="Arial" panose="020B0604020202020204" pitchFamily="34" charset="0"/>
              </a:rPr>
              <a:t>LogTag</a:t>
            </a:r>
            <a:r>
              <a:rPr lang="es-ES_tradnl" sz="2400" b="1" dirty="0" smtClean="0">
                <a:latin typeface="Arial" panose="020B0604020202020204" pitchFamily="34" charset="0"/>
                <a:cs typeface="Arial" panose="020B0604020202020204" pitchFamily="34" charset="0"/>
              </a:rPr>
              <a:t> y el software podrán ser encontradas en el Manual del </a:t>
            </a:r>
            <a:r>
              <a:rPr lang="es-ES_tradnl" sz="2400" b="1" dirty="0" err="1" smtClean="0">
                <a:latin typeface="Arial" panose="020B0604020202020204" pitchFamily="34" charset="0"/>
                <a:cs typeface="Arial" panose="020B0604020202020204" pitchFamily="34" charset="0"/>
              </a:rPr>
              <a:t>LogTag</a:t>
            </a:r>
            <a:r>
              <a:rPr lang="es-ES_tradnl" sz="2400" b="1" dirty="0" smtClean="0">
                <a:latin typeface="Arial" panose="020B0604020202020204" pitchFamily="34" charset="0"/>
                <a:cs typeface="Arial" panose="020B0604020202020204" pitchFamily="34" charset="0"/>
              </a:rPr>
              <a:t> </a:t>
            </a:r>
            <a:r>
              <a:rPr lang="es-ES_tradnl" sz="2400" b="1" dirty="0" err="1" smtClean="0">
                <a:latin typeface="Arial" panose="020B0604020202020204" pitchFamily="34" charset="0"/>
                <a:cs typeface="Arial" panose="020B0604020202020204" pitchFamily="34" charset="0"/>
              </a:rPr>
              <a:t>Analyzer</a:t>
            </a:r>
            <a:r>
              <a:rPr lang="es-ES_tradnl" sz="2400" b="1" dirty="0" smtClean="0">
                <a:latin typeface="Arial" panose="020B0604020202020204" pitchFamily="34" charset="0"/>
                <a:cs typeface="Arial" panose="020B0604020202020204" pitchFamily="34" charset="0"/>
              </a:rPr>
              <a:t> </a:t>
            </a:r>
          </a:p>
          <a:p>
            <a:pPr>
              <a:buBlip>
                <a:blip r:embed="rId3"/>
              </a:buBlip>
            </a:pPr>
            <a:endParaRPr lang="es-ES_tradnl" sz="2400" b="1" dirty="0" smtClean="0">
              <a:latin typeface="Arial" panose="020B0604020202020204" pitchFamily="34" charset="0"/>
              <a:cs typeface="Arial" panose="020B0604020202020204" pitchFamily="34" charset="0"/>
            </a:endParaRPr>
          </a:p>
          <a:p>
            <a:pPr>
              <a:buBlip>
                <a:blip r:embed="rId3"/>
              </a:buBlip>
            </a:pPr>
            <a:r>
              <a:rPr lang="es-ES_tradnl" sz="2400" b="1" dirty="0" smtClean="0">
                <a:latin typeface="Arial" panose="020B0604020202020204" pitchFamily="34" charset="0"/>
                <a:cs typeface="Arial" panose="020B0604020202020204" pitchFamily="34" charset="0"/>
              </a:rPr>
              <a:t>El manual puede encontrarlo al hacer clic sobre la opción </a:t>
            </a:r>
            <a:r>
              <a:rPr lang="es-ES_tradnl" sz="2400" b="1" dirty="0" smtClean="0">
                <a:solidFill>
                  <a:srgbClr val="FFFF00"/>
                </a:solidFill>
                <a:latin typeface="Arial" panose="020B0604020202020204" pitchFamily="34" charset="0"/>
                <a:cs typeface="Arial" panose="020B0604020202020204" pitchFamily="34" charset="0"/>
              </a:rPr>
              <a:t>“HELP” </a:t>
            </a:r>
            <a:r>
              <a:rPr lang="es-ES_tradnl" sz="2400" b="1" dirty="0" smtClean="0">
                <a:latin typeface="Arial" panose="020B0604020202020204" pitchFamily="34" charset="0"/>
                <a:cs typeface="Arial" panose="020B0604020202020204" pitchFamily="34" charset="0"/>
              </a:rPr>
              <a:t>en el Software </a:t>
            </a:r>
            <a:r>
              <a:rPr lang="es-ES_tradnl" sz="2400" b="1" dirty="0" err="1" smtClean="0">
                <a:latin typeface="Arial" panose="020B0604020202020204" pitchFamily="34" charset="0"/>
                <a:cs typeface="Arial" panose="020B0604020202020204" pitchFamily="34" charset="0"/>
              </a:rPr>
              <a:t>LogTag</a:t>
            </a:r>
            <a:r>
              <a:rPr lang="es-ES_tradnl" sz="2400" b="1" dirty="0" smtClean="0">
                <a:latin typeface="Arial" panose="020B0604020202020204" pitchFamily="34" charset="0"/>
                <a:cs typeface="Arial" panose="020B0604020202020204" pitchFamily="34" charset="0"/>
              </a:rPr>
              <a:t> </a:t>
            </a:r>
            <a:r>
              <a:rPr lang="es-ES_tradnl" sz="2400" b="1" dirty="0" err="1" smtClean="0">
                <a:latin typeface="Arial" panose="020B0604020202020204" pitchFamily="34" charset="0"/>
                <a:cs typeface="Arial" panose="020B0604020202020204" pitchFamily="34" charset="0"/>
              </a:rPr>
              <a:t>Analyzer</a:t>
            </a:r>
            <a:endParaRPr lang="es-ES_tradnl" sz="2400" b="1" dirty="0" smtClean="0">
              <a:latin typeface="Arial" panose="020B0604020202020204" pitchFamily="34" charset="0"/>
              <a:cs typeface="Arial" panose="020B0604020202020204" pitchFamily="34" charset="0"/>
            </a:endParaRPr>
          </a:p>
          <a:p>
            <a:pPr>
              <a:buBlip>
                <a:blip r:embed="rId3"/>
              </a:buBlip>
            </a:pPr>
            <a:endParaRPr lang="es-ES_tradnl" sz="2400" b="1" dirty="0" smtClean="0">
              <a:latin typeface="Arial" panose="020B0604020202020204" pitchFamily="34" charset="0"/>
              <a:cs typeface="Arial" panose="020B0604020202020204" pitchFamily="34" charset="0"/>
            </a:endParaRPr>
          </a:p>
          <a:p>
            <a:pPr>
              <a:buBlip>
                <a:blip r:embed="rId3"/>
              </a:buBlip>
            </a:pPr>
            <a:r>
              <a:rPr lang="es-ES_tradnl" sz="2400" b="1" dirty="0" smtClean="0">
                <a:latin typeface="Arial" panose="020B0604020202020204" pitchFamily="34" charset="0"/>
                <a:cs typeface="Arial" panose="020B0604020202020204" pitchFamily="34" charset="0"/>
              </a:rPr>
              <a:t>El soporte técnico se encuentra a su disposición en </a:t>
            </a:r>
            <a:r>
              <a:rPr lang="es-ES_tradnl" sz="2400" b="1" dirty="0" err="1" smtClean="0">
                <a:latin typeface="Arial" panose="020B0604020202020204" pitchFamily="34" charset="0"/>
                <a:cs typeface="Arial" panose="020B0604020202020204" pitchFamily="34" charset="0"/>
              </a:rPr>
              <a:t>MicroDAQ.com</a:t>
            </a:r>
            <a:r>
              <a:rPr lang="es-ES_tradnl" sz="2400" b="1" dirty="0" smtClean="0">
                <a:latin typeface="Arial" panose="020B0604020202020204" pitchFamily="34" charset="0"/>
                <a:cs typeface="Arial" panose="020B0604020202020204" pitchFamily="34" charset="0"/>
              </a:rPr>
              <a:t>, Ltd. También de lunes a viernes de 9:30AM a 4:30 PM, hora del este, mediante el teléfono 603-746-5524 o el correo electrónico </a:t>
            </a:r>
            <a:r>
              <a:rPr lang="es-ES_tradnl" sz="2400" b="1" dirty="0" err="1" smtClean="0">
                <a:solidFill>
                  <a:srgbClr val="FFFF00"/>
                </a:solidFill>
                <a:latin typeface="Arial" panose="020B0604020202020204" pitchFamily="34" charset="0"/>
                <a:cs typeface="Arial" panose="020B0604020202020204" pitchFamily="34" charset="0"/>
              </a:rPr>
              <a:t>support@microdaq.com</a:t>
            </a:r>
            <a:endParaRPr lang="es-ES_tradnl" sz="2400" b="1" dirty="0" smtClean="0">
              <a:solidFill>
                <a:srgbClr val="FFFF00"/>
              </a:solidFill>
              <a:latin typeface="Arial" panose="020B0604020202020204" pitchFamily="34" charset="0"/>
              <a:cs typeface="Arial" panose="020B0604020202020204" pitchFamily="34" charset="0"/>
            </a:endParaRPr>
          </a:p>
          <a:p>
            <a:pPr>
              <a:buBlip>
                <a:blip r:embed="rId3"/>
              </a:buBlip>
            </a:pPr>
            <a:endParaRPr lang="es-ES_tradnl" sz="2200" b="1" dirty="0" smtClean="0">
              <a:latin typeface="Arial" panose="020B0604020202020204" pitchFamily="34" charset="0"/>
              <a:cs typeface="Arial" panose="020B0604020202020204" pitchFamily="34" charset="0"/>
            </a:endParaRPr>
          </a:p>
          <a:p>
            <a:pPr>
              <a:buBlip>
                <a:blip r:embed="rId3"/>
              </a:buBlip>
            </a:pPr>
            <a:endParaRPr lang="es-ES_tradnl" sz="2200" b="1" dirty="0" smtClean="0">
              <a:latin typeface="Arial" panose="020B0604020202020204" pitchFamily="34" charset="0"/>
              <a:cs typeface="Arial" panose="020B0604020202020204" pitchFamily="34" charset="0"/>
            </a:endParaRPr>
          </a:p>
          <a:p>
            <a:pPr>
              <a:buBlip>
                <a:blip r:embed="rId3"/>
              </a:buBlip>
            </a:pPr>
            <a:endParaRPr lang="es-ES_tradnl" sz="2200" b="1" dirty="0" smtClean="0">
              <a:latin typeface="Arial" panose="020B0604020202020204" pitchFamily="34" charset="0"/>
              <a:cs typeface="Arial" panose="020B0604020202020204" pitchFamily="34" charset="0"/>
            </a:endParaRPr>
          </a:p>
          <a:p>
            <a:pPr>
              <a:buBlip>
                <a:blip r:embed="rId3"/>
              </a:buBlip>
            </a:pPr>
            <a:endParaRPr lang="es-ES_tradnl" sz="2200" b="1"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DBB2C841-449F-4040-A870-B073D3DB043F}" type="slidenum">
              <a:rPr lang="en-US" smtClean="0"/>
              <a:pPr/>
              <a:t>72</a:t>
            </a:fld>
            <a:endParaRPr lang="en-US"/>
          </a:p>
        </p:txBody>
      </p:sp>
    </p:spTree>
    <p:extLst>
      <p:ext uri="{BB962C8B-B14F-4D97-AF65-F5344CB8AC3E}">
        <p14:creationId xmlns:p14="http://schemas.microsoft.com/office/powerpoint/2010/main" val="2380243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a:bodyPr>
          <a:lstStyle/>
          <a:p>
            <a:pPr>
              <a:buBlip>
                <a:blip r:embed="rId3"/>
              </a:buBlip>
            </a:pPr>
            <a:r>
              <a:rPr lang="es-ES_tradnl" sz="2400" b="1" dirty="0" smtClean="0">
                <a:latin typeface="Arial" panose="020B0604020202020204" pitchFamily="34" charset="0"/>
                <a:cs typeface="Arial" panose="020B0604020202020204" pitchFamily="34" charset="0"/>
              </a:rPr>
              <a:t>Cuando el </a:t>
            </a:r>
            <a:r>
              <a:rPr lang="es-ES_tradnl" sz="2400" b="1" dirty="0" err="1" smtClean="0">
                <a:latin typeface="Arial" panose="020B0604020202020204" pitchFamily="34" charset="0"/>
                <a:cs typeface="Arial" panose="020B0604020202020204" pitchFamily="34" charset="0"/>
              </a:rPr>
              <a:t>LogTag</a:t>
            </a:r>
            <a:r>
              <a:rPr lang="es-ES_tradnl" sz="2400" b="1" dirty="0" smtClean="0">
                <a:latin typeface="Arial" panose="020B0604020202020204" pitchFamily="34" charset="0"/>
                <a:cs typeface="Arial" panose="020B0604020202020204" pitchFamily="34" charset="0"/>
              </a:rPr>
              <a:t> </a:t>
            </a:r>
            <a:r>
              <a:rPr lang="es-ES_tradnl" sz="2400" b="1" dirty="0" err="1" smtClean="0">
                <a:latin typeface="Arial" panose="020B0604020202020204" pitchFamily="34" charset="0"/>
                <a:cs typeface="Arial" panose="020B0604020202020204" pitchFamily="34" charset="0"/>
              </a:rPr>
              <a:t>Analyzer</a:t>
            </a:r>
            <a:r>
              <a:rPr lang="es-ES_tradnl" sz="2400" b="1" dirty="0" smtClean="0">
                <a:latin typeface="Arial" panose="020B0604020202020204" pitchFamily="34" charset="0"/>
                <a:cs typeface="Arial" panose="020B0604020202020204" pitchFamily="34" charset="0"/>
              </a:rPr>
              <a:t> Set-up se abra, seleccione el lenguaje deseado y haga clic sobre </a:t>
            </a:r>
            <a:r>
              <a:rPr lang="es-ES_tradnl" sz="2400" b="1" dirty="0">
                <a:solidFill>
                  <a:srgbClr val="FFFF00"/>
                </a:solidFill>
                <a:latin typeface="Arial" panose="020B0604020202020204" pitchFamily="34" charset="0"/>
                <a:cs typeface="Arial" panose="020B0604020202020204" pitchFamily="34" charset="0"/>
              </a:rPr>
              <a:t>“OK”</a:t>
            </a:r>
          </a:p>
          <a:p>
            <a:endParaRPr lang="es-ES_tradnl" sz="2400" dirty="0" smtClean="0"/>
          </a:p>
          <a:p>
            <a:endParaRPr lang="es-ES_tradnl" sz="2400" dirty="0" smtClean="0"/>
          </a:p>
          <a:p>
            <a:endParaRPr lang="es-ES_tradnl" sz="2400" dirty="0" smtClean="0"/>
          </a:p>
          <a:p>
            <a:endParaRPr lang="es-ES_tradnl" sz="2400" dirty="0" smtClean="0"/>
          </a:p>
          <a:p>
            <a:endParaRPr lang="es-ES_tradnl" sz="2400" dirty="0" smtClean="0"/>
          </a:p>
          <a:p>
            <a:endParaRPr lang="es-ES_tradnl" sz="2400" dirty="0" smtClean="0"/>
          </a:p>
          <a:p>
            <a:endParaRPr lang="es-ES_tradnl" sz="2400" dirty="0" smtClean="0"/>
          </a:p>
          <a:p>
            <a:endParaRPr lang="es-ES_tradnl" sz="2400" dirty="0" smtClean="0"/>
          </a:p>
          <a:p>
            <a:endParaRPr lang="es-ES_tradnl" sz="2400" dirty="0" smtClean="0"/>
          </a:p>
          <a:p>
            <a:endParaRPr lang="es-ES_tradnl" sz="2400" dirty="0" smtClean="0"/>
          </a:p>
          <a:p>
            <a:endParaRPr lang="es-ES_tradnl" sz="2400"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371600"/>
            <a:ext cx="75438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DBB2C841-449F-4040-A870-B073D3DB043F}" type="slidenum">
              <a:rPr lang="en-US" smtClean="0"/>
              <a:pPr/>
              <a:t>8</a:t>
            </a:fld>
            <a:endParaRPr lang="en-US"/>
          </a:p>
        </p:txBody>
      </p:sp>
      <p:pic>
        <p:nvPicPr>
          <p:cNvPr id="6" name="Picture 2" descr="C:\Program Files\Microsoft Office\MEDIA\OFFICE14\Bullets\BD21298_.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5181600"/>
            <a:ext cx="803275" cy="42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9298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229600" cy="5440363"/>
          </a:xfrm>
        </p:spPr>
        <p:txBody>
          <a:bodyPr/>
          <a:lstStyle/>
          <a:p>
            <a:pPr>
              <a:buBlip>
                <a:blip r:embed="rId3"/>
              </a:buBlip>
            </a:pPr>
            <a:r>
              <a:rPr lang="es-ES_tradnl" sz="2800" b="1" dirty="0" smtClean="0">
                <a:latin typeface="Arial" panose="020B0604020202020204" pitchFamily="34" charset="0"/>
                <a:cs typeface="Arial" panose="020B0604020202020204" pitchFamily="34" charset="0"/>
              </a:rPr>
              <a:t>Haga clic sobre </a:t>
            </a:r>
            <a:r>
              <a:rPr lang="es-ES_tradnl" sz="2800" b="1" dirty="0" smtClean="0">
                <a:solidFill>
                  <a:srgbClr val="FFFF00"/>
                </a:solidFill>
                <a:latin typeface="Arial" panose="020B0604020202020204" pitchFamily="34" charset="0"/>
                <a:cs typeface="Arial" panose="020B0604020202020204" pitchFamily="34" charset="0"/>
              </a:rPr>
              <a:t>“NEXT”</a:t>
            </a:r>
            <a:r>
              <a:rPr lang="es-ES_tradnl" sz="2800" b="1" dirty="0" smtClean="0">
                <a:latin typeface="Arial" panose="020B0604020202020204" pitchFamily="34" charset="0"/>
                <a:cs typeface="Arial" panose="020B0604020202020204" pitchFamily="34" charset="0"/>
              </a:rPr>
              <a:t> en la siguiente pantalla</a:t>
            </a:r>
          </a:p>
          <a:p>
            <a:endParaRPr lang="es-ES_tradnl" dirty="0"/>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371600"/>
            <a:ext cx="65532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DBB2C841-449F-4040-A870-B073D3DB043F}" type="slidenum">
              <a:rPr lang="en-US" smtClean="0"/>
              <a:pPr/>
              <a:t>9</a:t>
            </a:fld>
            <a:endParaRPr lang="en-US"/>
          </a:p>
        </p:txBody>
      </p:sp>
      <p:pic>
        <p:nvPicPr>
          <p:cNvPr id="6" name="Picture 2" descr="C:\Program Files\Microsoft Office\MEDIA\OFFICE14\Bullets\BD21298_.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11144">
            <a:off x="4665910" y="4827601"/>
            <a:ext cx="803275" cy="42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4873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34811</TotalTime>
  <Words>4866</Words>
  <Application>Microsoft Office PowerPoint</Application>
  <PresentationFormat>On-screen Show (4:3)</PresentationFormat>
  <Paragraphs>594</Paragraphs>
  <Slides>72</Slides>
  <Notes>68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72</vt:i4>
      </vt:variant>
    </vt:vector>
  </HeadingPairs>
  <TitlesOfParts>
    <vt:vector size="76" baseType="lpstr">
      <vt:lpstr>Arial</vt:lpstr>
      <vt:lpstr>Arial Black</vt:lpstr>
      <vt:lpstr>Calibri</vt:lpstr>
      <vt:lpstr>Office Theme</vt:lpstr>
      <vt:lpstr>Entrenamiento en el LogTag</vt:lpstr>
      <vt:lpstr>Contenido del entrenamiento en el LogTag</vt:lpstr>
      <vt:lpstr>  </vt:lpstr>
      <vt:lpstr>Instalación del software LogTag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 el escritorio, busque el ícono del software del LogTag Analyzer recientemente instalado.  Si no encuentra el ícono en el escritorio, entonces busque en el menú “START”</vt:lpstr>
      <vt:lpstr>PowerPoint Presentation</vt:lpstr>
      <vt:lpstr>Configuración del LogTag </vt:lpstr>
      <vt:lpstr>PowerPoint Presentation</vt:lpstr>
      <vt:lpstr>PowerPoint Presentation</vt:lpstr>
      <vt:lpstr>PowerPoint Presentation</vt:lpstr>
      <vt:lpstr>PowerPoint Presentation</vt:lpstr>
      <vt:lpstr>Haga clic sobre el ícono LogTag que se localiza en la barra de herramientas</vt:lpstr>
      <vt:lpstr>Haga clic sobre “NEXT”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Configuración de los perfiles de usuarios</vt:lpstr>
      <vt:lpstr>PowerPoint Presentation</vt:lpstr>
      <vt:lpstr>PowerPoint Presentation</vt:lpstr>
      <vt:lpstr>PowerPoint Presentation</vt:lpstr>
      <vt:lpstr>Preparación del LogTag</vt:lpstr>
      <vt:lpstr>PowerPoint Presentation</vt:lpstr>
      <vt:lpstr>PowerPoint Presentation</vt:lpstr>
      <vt:lpstr>PowerPoint Presentation</vt:lpstr>
      <vt:lpstr>PowerPoint Presentation</vt:lpstr>
      <vt:lpstr>Inicio del LogTag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Como ver y salvar los datos</vt:lpstr>
      <vt:lpstr>Alarmas y Excursiones de Temperatura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Solución de problemas</vt:lpstr>
      <vt:lpstr>PowerPoint Presentation</vt:lpstr>
      <vt:lpstr>PowerPoint Presentation</vt:lpstr>
      <vt:lpstr>Apoyo adicional</vt:lpstr>
      <vt:lpstr>PowerPoint Presentation</vt:lpstr>
    </vt:vector>
  </TitlesOfParts>
  <Company>Florida Department of Health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LOG TAG TRAINING</dc:title>
  <dc:creator>Senior, Jacqueline L</dc:creator>
  <cp:lastModifiedBy>Fatima Aviles</cp:lastModifiedBy>
  <cp:revision>375</cp:revision>
  <cp:lastPrinted>2015-01-16T18:11:07Z</cp:lastPrinted>
  <dcterms:created xsi:type="dcterms:W3CDTF">2015-03-04T16:51:06Z</dcterms:created>
  <dcterms:modified xsi:type="dcterms:W3CDTF">2015-10-27T14:15:04Z</dcterms:modified>
</cp:coreProperties>
</file>