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handoutMasterIdLst>
    <p:handoutMasterId r:id="rId75"/>
  </p:handoutMasterIdLst>
  <p:sldIdLst>
    <p:sldId id="256" r:id="rId2"/>
    <p:sldId id="257" r:id="rId3"/>
    <p:sldId id="258" r:id="rId4"/>
    <p:sldId id="373" r:id="rId5"/>
    <p:sldId id="374" r:id="rId6"/>
    <p:sldId id="375" r:id="rId7"/>
    <p:sldId id="376" r:id="rId8"/>
    <p:sldId id="377" r:id="rId9"/>
    <p:sldId id="378" r:id="rId10"/>
    <p:sldId id="379" r:id="rId11"/>
    <p:sldId id="380" r:id="rId12"/>
    <p:sldId id="381" r:id="rId13"/>
    <p:sldId id="382" r:id="rId14"/>
    <p:sldId id="383" r:id="rId15"/>
    <p:sldId id="384" r:id="rId16"/>
    <p:sldId id="385" r:id="rId17"/>
    <p:sldId id="354" r:id="rId18"/>
    <p:sldId id="327" r:id="rId19"/>
    <p:sldId id="343" r:id="rId20"/>
    <p:sldId id="260" r:id="rId21"/>
    <p:sldId id="392" r:id="rId22"/>
    <p:sldId id="351" r:id="rId23"/>
    <p:sldId id="346" r:id="rId24"/>
    <p:sldId id="332" r:id="rId25"/>
    <p:sldId id="355" r:id="rId26"/>
    <p:sldId id="360" r:id="rId27"/>
    <p:sldId id="393" r:id="rId28"/>
    <p:sldId id="358" r:id="rId29"/>
    <p:sldId id="357" r:id="rId30"/>
    <p:sldId id="394" r:id="rId31"/>
    <p:sldId id="359" r:id="rId32"/>
    <p:sldId id="273" r:id="rId33"/>
    <p:sldId id="274" r:id="rId34"/>
    <p:sldId id="275" r:id="rId35"/>
    <p:sldId id="276" r:id="rId36"/>
    <p:sldId id="397" r:id="rId37"/>
    <p:sldId id="395" r:id="rId38"/>
    <p:sldId id="388" r:id="rId39"/>
    <p:sldId id="389" r:id="rId40"/>
    <p:sldId id="396" r:id="rId41"/>
    <p:sldId id="372" r:id="rId42"/>
    <p:sldId id="301" r:id="rId43"/>
    <p:sldId id="302" r:id="rId44"/>
    <p:sldId id="278" r:id="rId45"/>
    <p:sldId id="303" r:id="rId46"/>
    <p:sldId id="371" r:id="rId47"/>
    <p:sldId id="279" r:id="rId48"/>
    <p:sldId id="316" r:id="rId49"/>
    <p:sldId id="280" r:id="rId50"/>
    <p:sldId id="317" r:id="rId51"/>
    <p:sldId id="367" r:id="rId52"/>
    <p:sldId id="281" r:id="rId53"/>
    <p:sldId id="282" r:id="rId54"/>
    <p:sldId id="318" r:id="rId55"/>
    <p:sldId id="283" r:id="rId56"/>
    <p:sldId id="391" r:id="rId57"/>
    <p:sldId id="369" r:id="rId58"/>
    <p:sldId id="290" r:id="rId59"/>
    <p:sldId id="292" r:id="rId60"/>
    <p:sldId id="293" r:id="rId61"/>
    <p:sldId id="319" r:id="rId62"/>
    <p:sldId id="305" r:id="rId63"/>
    <p:sldId id="320" r:id="rId64"/>
    <p:sldId id="294" r:id="rId65"/>
    <p:sldId id="295" r:id="rId66"/>
    <p:sldId id="296" r:id="rId67"/>
    <p:sldId id="298" r:id="rId68"/>
    <p:sldId id="370" r:id="rId69"/>
    <p:sldId id="299" r:id="rId70"/>
    <p:sldId id="300" r:id="rId71"/>
    <p:sldId id="361" r:id="rId72"/>
    <p:sldId id="304" r:id="rId7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900" autoAdjust="0"/>
    <p:restoredTop sz="67331" autoAdjust="0"/>
  </p:normalViewPr>
  <p:slideViewPr>
    <p:cSldViewPr>
      <p:cViewPr>
        <p:scale>
          <a:sx n="50" d="100"/>
          <a:sy n="50" d="100"/>
        </p:scale>
        <p:origin x="-3534" y="-171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1" d="100"/>
          <a:sy n="51" d="100"/>
        </p:scale>
        <p:origin x="-1388" y="-9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60423A6-057B-4C89-9114-5ACA9B5DC3F2}" type="datetimeFigureOut">
              <a:rPr lang="en-US" smtClean="0"/>
              <a:t>1/23/2015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0936151-6E6F-4710-B0C8-F003EB2F2CC1}" type="slidenum">
              <a:rPr lang="en-US" smtClean="0"/>
              <a:t>‹#›</a:t>
            </a:fld>
            <a:endParaRPr lang="en-US"/>
          </a:p>
        </p:txBody>
      </p:sp>
    </p:spTree>
    <p:extLst>
      <p:ext uri="{BB962C8B-B14F-4D97-AF65-F5344CB8AC3E}">
        <p14:creationId xmlns:p14="http://schemas.microsoft.com/office/powerpoint/2010/main" val="34914164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3031D5B-344B-449E-B2CC-B357202FB269}" type="datetimeFigureOut">
              <a:rPr lang="en-US" smtClean="0"/>
              <a:t>1/23/2015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6A82CBF-DF3D-4DDB-A37B-16EFA61D45B2}" type="slidenum">
              <a:rPr lang="en-US" smtClean="0"/>
              <a:t>‹#›</a:t>
            </a:fld>
            <a:endParaRPr lang="en-US"/>
          </a:p>
        </p:txBody>
      </p:sp>
    </p:spTree>
    <p:extLst>
      <p:ext uri="{BB962C8B-B14F-4D97-AF65-F5344CB8AC3E}">
        <p14:creationId xmlns:p14="http://schemas.microsoft.com/office/powerpoint/2010/main" val="1742509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dirty="0" smtClean="0">
                <a:latin typeface="Arial" panose="020B0604020202020204" pitchFamily="34" charset="0"/>
                <a:cs typeface="Arial" panose="020B0604020202020204" pitchFamily="34" charset="0"/>
              </a:rPr>
              <a:t>Welcome</a:t>
            </a:r>
            <a:r>
              <a:rPr lang="en-US" sz="1400" baseline="0" dirty="0" smtClean="0">
                <a:latin typeface="Arial" panose="020B0604020202020204" pitchFamily="34" charset="0"/>
                <a:cs typeface="Arial" panose="020B0604020202020204" pitchFamily="34" charset="0"/>
              </a:rPr>
              <a:t> to the new LogTag training designed to walk you through the installation process for your LogTag data logger.</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1</a:t>
            </a:fld>
            <a:endParaRPr lang="en-US"/>
          </a:p>
        </p:txBody>
      </p:sp>
    </p:spTree>
    <p:extLst>
      <p:ext uri="{BB962C8B-B14F-4D97-AF65-F5344CB8AC3E}">
        <p14:creationId xmlns:p14="http://schemas.microsoft.com/office/powerpoint/2010/main" val="1671805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Click to accept the terms of the licensing agreement and then select “Next.”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10</a:t>
            </a:fld>
            <a:endParaRPr lang="en-US"/>
          </a:p>
        </p:txBody>
      </p:sp>
    </p:spTree>
    <p:extLst>
      <p:ext uri="{BB962C8B-B14F-4D97-AF65-F5344CB8AC3E}">
        <p14:creationId xmlns:p14="http://schemas.microsoft.com/office/powerpoint/2010/main" val="824717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The software will automatically generate and save in the </a:t>
            </a:r>
            <a:r>
              <a:rPr lang="en-US" sz="1400" baseline="0" dirty="0" smtClean="0">
                <a:latin typeface="Arial" panose="020B0604020202020204" pitchFamily="34" charset="0"/>
                <a:cs typeface="Arial" panose="020B0604020202020204" pitchFamily="34" charset="0"/>
              </a:rPr>
              <a:t>location for you.  If you want to change this location, you can click on the “browse” button and make your selection.  Then, click “next.”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11</a:t>
            </a:fld>
            <a:endParaRPr lang="en-US"/>
          </a:p>
        </p:txBody>
      </p:sp>
    </p:spTree>
    <p:extLst>
      <p:ext uri="{BB962C8B-B14F-4D97-AF65-F5344CB8AC3E}">
        <p14:creationId xmlns:p14="http://schemas.microsoft.com/office/powerpoint/2010/main" val="3229220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Now the setup wizard is ready to begin the LogTag Analyzer installation, begin this process by clicking the “install” button.</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12</a:t>
            </a:fld>
            <a:endParaRPr lang="en-US"/>
          </a:p>
        </p:txBody>
      </p:sp>
    </p:spTree>
    <p:extLst>
      <p:ext uri="{BB962C8B-B14F-4D97-AF65-F5344CB8AC3E}">
        <p14:creationId xmlns:p14="http://schemas.microsoft.com/office/powerpoint/2010/main" val="3088391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The software will begin to install</a:t>
            </a:r>
            <a:r>
              <a:rPr lang="en-US" sz="1400" baseline="0" dirty="0" smtClean="0">
                <a:latin typeface="Arial" panose="020B0604020202020204" pitchFamily="34" charset="0"/>
                <a:cs typeface="Arial" panose="020B0604020202020204" pitchFamily="34" charset="0"/>
              </a:rPr>
              <a:t> at this point.  The green bar will indicate the installation progress.</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13</a:t>
            </a:fld>
            <a:endParaRPr lang="en-US"/>
          </a:p>
        </p:txBody>
      </p:sp>
    </p:spTree>
    <p:extLst>
      <p:ext uri="{BB962C8B-B14F-4D97-AF65-F5344CB8AC3E}">
        <p14:creationId xmlns:p14="http://schemas.microsoft.com/office/powerpoint/2010/main" val="420146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Click “finish” to exit the Setup Wizard.</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14</a:t>
            </a:fld>
            <a:endParaRPr lang="en-US"/>
          </a:p>
        </p:txBody>
      </p:sp>
    </p:spTree>
    <p:extLst>
      <p:ext uri="{BB962C8B-B14F-4D97-AF65-F5344CB8AC3E}">
        <p14:creationId xmlns:p14="http://schemas.microsoft.com/office/powerpoint/2010/main" val="4088083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Look for the newly installed LogTag Analyzer Software icon on your desktop.  If you do not find the icon on your desktop, look for it in the start menu.  </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VERY IMPORTANT!  One thing I want to mention here.  </a:t>
            </a:r>
            <a:r>
              <a:rPr lang="en-US" sz="1400" b="1" dirty="0" smtClean="0">
                <a:latin typeface="Arial" panose="020B0604020202020204" pitchFamily="34" charset="0"/>
                <a:cs typeface="Arial" panose="020B0604020202020204" pitchFamily="34" charset="0"/>
              </a:rPr>
              <a:t>If you click on the icon and the software does not load, you must uninstall the LogTag software from the computer and reinstall it</a:t>
            </a:r>
            <a:r>
              <a:rPr lang="en-US" sz="1400" b="1" baseline="0" dirty="0" smtClean="0">
                <a:latin typeface="Arial" panose="020B0604020202020204" pitchFamily="34" charset="0"/>
                <a:cs typeface="Arial" panose="020B0604020202020204" pitchFamily="34" charset="0"/>
              </a:rPr>
              <a:t> by going back over the previous steps of the installation process.</a:t>
            </a:r>
            <a:endParaRPr lang="en-US" sz="1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15</a:t>
            </a:fld>
            <a:endParaRPr lang="en-US"/>
          </a:p>
        </p:txBody>
      </p:sp>
    </p:spTree>
    <p:extLst>
      <p:ext uri="{BB962C8B-B14F-4D97-AF65-F5344CB8AC3E}">
        <p14:creationId xmlns:p14="http://schemas.microsoft.com/office/powerpoint/2010/main" val="2494911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Locate the icon and double-click on it.  Again, if you do not see it on your desktop, look in your start menu for “LogTag Analyzer.”.</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16</a:t>
            </a:fld>
            <a:endParaRPr lang="en-US"/>
          </a:p>
        </p:txBody>
      </p:sp>
    </p:spTree>
    <p:extLst>
      <p:ext uri="{BB962C8B-B14F-4D97-AF65-F5344CB8AC3E}">
        <p14:creationId xmlns:p14="http://schemas.microsoft.com/office/powerpoint/2010/main" val="3825923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smtClean="0">
                <a:latin typeface="Arial" panose="020B0604020202020204" pitchFamily="34" charset="0"/>
                <a:cs typeface="Arial" panose="020B0604020202020204" pitchFamily="34" charset="0"/>
              </a:rPr>
              <a:t>Now it is time to configure or “tie” the LogTag to the software.</a:t>
            </a:r>
            <a:endParaRPr lang="en-US" sz="1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17</a:t>
            </a:fld>
            <a:endParaRPr lang="en-US"/>
          </a:p>
        </p:txBody>
      </p:sp>
    </p:spTree>
    <p:extLst>
      <p:ext uri="{BB962C8B-B14F-4D97-AF65-F5344CB8AC3E}">
        <p14:creationId xmlns:p14="http://schemas.microsoft.com/office/powerpoint/2010/main" val="1261706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Insert the USB end of the docking station into the USB port on the computer or laptop.  After plugging in the docking station for the first time, the system will install drivers for the device and should notify you as this occurs.  Please allow a moment for this to complete.”  </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18</a:t>
            </a:fld>
            <a:endParaRPr lang="en-US"/>
          </a:p>
        </p:txBody>
      </p:sp>
    </p:spTree>
    <p:extLst>
      <p:ext uri="{BB962C8B-B14F-4D97-AF65-F5344CB8AC3E}">
        <p14:creationId xmlns:p14="http://schemas.microsoft.com/office/powerpoint/2010/main" val="4231605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Insert the LogTag into the docking station with the digital screen facing</a:t>
            </a:r>
            <a:r>
              <a:rPr lang="en-US" sz="1400" baseline="0" dirty="0" smtClean="0"/>
              <a:t> forward, until it clicks.</a:t>
            </a:r>
            <a:endParaRPr lang="en-US" sz="1400" dirty="0"/>
          </a:p>
        </p:txBody>
      </p:sp>
      <p:sp>
        <p:nvSpPr>
          <p:cNvPr id="4" name="Slide Number Placeholder 3"/>
          <p:cNvSpPr>
            <a:spLocks noGrp="1"/>
          </p:cNvSpPr>
          <p:nvPr>
            <p:ph type="sldNum" sz="quarter" idx="10"/>
          </p:nvPr>
        </p:nvSpPr>
        <p:spPr/>
        <p:txBody>
          <a:bodyPr/>
          <a:lstStyle/>
          <a:p>
            <a:fld id="{E6A82CBF-DF3D-4DDB-A37B-16EFA61D45B2}" type="slidenum">
              <a:rPr lang="en-US" smtClean="0"/>
              <a:t>19</a:t>
            </a:fld>
            <a:endParaRPr lang="en-US"/>
          </a:p>
        </p:txBody>
      </p:sp>
    </p:spTree>
    <p:extLst>
      <p:ext uri="{BB962C8B-B14F-4D97-AF65-F5344CB8AC3E}">
        <p14:creationId xmlns:p14="http://schemas.microsoft.com/office/powerpoint/2010/main" val="4017426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dirty="0" smtClean="0">
                <a:latin typeface="Arial" panose="020B0604020202020204" pitchFamily="34" charset="0"/>
                <a:cs typeface="Arial" panose="020B0604020202020204" pitchFamily="34" charset="0"/>
              </a:rPr>
              <a:t>In this training</a:t>
            </a:r>
            <a:r>
              <a:rPr lang="en-US" sz="1400" baseline="0" dirty="0" smtClean="0">
                <a:latin typeface="Arial" panose="020B0604020202020204" pitchFamily="34" charset="0"/>
                <a:cs typeface="Arial" panose="020B0604020202020204" pitchFamily="34" charset="0"/>
              </a:rPr>
              <a:t> session - w</a:t>
            </a:r>
            <a:r>
              <a:rPr lang="en-US" sz="1400" dirty="0" smtClean="0">
                <a:latin typeface="Arial" panose="020B0604020202020204" pitchFamily="34" charset="0"/>
                <a:cs typeface="Arial" panose="020B0604020202020204" pitchFamily="34" charset="0"/>
              </a:rPr>
              <a:t>e will cover the</a:t>
            </a:r>
            <a:r>
              <a:rPr lang="en-US" sz="1400" baseline="0" dirty="0" smtClean="0">
                <a:latin typeface="Arial" panose="020B0604020202020204" pitchFamily="34" charset="0"/>
                <a:cs typeface="Arial" panose="020B0604020202020204" pitchFamily="34" charset="0"/>
              </a:rPr>
              <a:t> following:  things needed to install the LogTag, preparing the LogTag, installing the LogTag software, configuring and starting the LogTag, reviewing daily statistics, alarm and temperature excursions, analyzing data from the LogTag and trouble-shooting the LogTag.</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2</a:t>
            </a:fld>
            <a:endParaRPr lang="en-US"/>
          </a:p>
        </p:txBody>
      </p:sp>
    </p:spTree>
    <p:extLst>
      <p:ext uri="{BB962C8B-B14F-4D97-AF65-F5344CB8AC3E}">
        <p14:creationId xmlns:p14="http://schemas.microsoft.com/office/powerpoint/2010/main" val="1146746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The picture on this screen is an indicator that the docking station is connected to the computer.</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20</a:t>
            </a:fld>
            <a:endParaRPr lang="en-US"/>
          </a:p>
        </p:txBody>
      </p:sp>
    </p:spTree>
    <p:extLst>
      <p:ext uri="{BB962C8B-B14F-4D97-AF65-F5344CB8AC3E}">
        <p14:creationId xmlns:p14="http://schemas.microsoft.com/office/powerpoint/2010/main" val="34506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A82CBF-DF3D-4DDB-A37B-16EFA61D45B2}" type="slidenum">
              <a:rPr lang="en-US" smtClean="0"/>
              <a:t>21</a:t>
            </a:fld>
            <a:endParaRPr lang="en-US"/>
          </a:p>
        </p:txBody>
      </p:sp>
    </p:spTree>
    <p:extLst>
      <p:ext uri="{BB962C8B-B14F-4D97-AF65-F5344CB8AC3E}">
        <p14:creationId xmlns:p14="http://schemas.microsoft.com/office/powerpoint/2010/main" val="4090210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Now click on the LogTag icon in the upper left corner of your screen – it looks like a tiny cell phone.</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22</a:t>
            </a:fld>
            <a:endParaRPr lang="en-US"/>
          </a:p>
        </p:txBody>
      </p:sp>
    </p:spTree>
    <p:extLst>
      <p:ext uri="{BB962C8B-B14F-4D97-AF65-F5344CB8AC3E}">
        <p14:creationId xmlns:p14="http://schemas.microsoft.com/office/powerpoint/2010/main" val="1647133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When this screen comes up – click</a:t>
            </a:r>
            <a:r>
              <a:rPr lang="en-US" sz="1400" baseline="0" dirty="0" smtClean="0">
                <a:latin typeface="Arial" panose="020B0604020202020204" pitchFamily="34" charset="0"/>
                <a:cs typeface="Arial" panose="020B0604020202020204" pitchFamily="34" charset="0"/>
              </a:rPr>
              <a:t> “next”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23</a:t>
            </a:fld>
            <a:endParaRPr lang="en-US"/>
          </a:p>
        </p:txBody>
      </p:sp>
    </p:spTree>
    <p:extLst>
      <p:ext uri="{BB962C8B-B14F-4D97-AF65-F5344CB8AC3E}">
        <p14:creationId xmlns:p14="http://schemas.microsoft.com/office/powerpoint/2010/main" val="1005525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You should have a screen now that looks like this one.</a:t>
            </a:r>
          </a:p>
          <a:p>
            <a:endParaRPr lang="en-US" sz="1400" dirty="0" smtClean="0"/>
          </a:p>
          <a:p>
            <a:r>
              <a:rPr lang="en-US" sz="1400" dirty="0" smtClean="0"/>
              <a:t>The</a:t>
            </a:r>
            <a:r>
              <a:rPr lang="en-US" sz="1400" baseline="0" dirty="0" smtClean="0"/>
              <a:t> first thing that needs to be done is you will need to give it a User ID on the first line indicated by the red arrow on your screen.</a:t>
            </a:r>
          </a:p>
          <a:p>
            <a:endParaRPr lang="en-US" sz="1400" baseline="0" dirty="0" smtClean="0"/>
          </a:p>
          <a:p>
            <a:r>
              <a:rPr lang="en-US" sz="1400" baseline="0" dirty="0" smtClean="0"/>
              <a:t>When assigning the User ID, use the format of PIN-FREEZER (or whatever name such as “</a:t>
            </a:r>
            <a:r>
              <a:rPr lang="en-US" sz="1400" baseline="0" dirty="0" err="1" smtClean="0"/>
              <a:t>breakroom</a:t>
            </a:r>
            <a:r>
              <a:rPr lang="en-US" sz="1400" baseline="0" dirty="0" smtClean="0"/>
              <a:t>” or just something easy to remember or PIN-REFRIGERATOR and a number at the end if you have more than one of that type of unit.  It is imperative that the names of the unit are identical to what you current in Florida SHOTS or your data will not upload.</a:t>
            </a:r>
          </a:p>
          <a:p>
            <a:endParaRPr lang="en-US" sz="1400" baseline="0" dirty="0" smtClean="0"/>
          </a:p>
          <a:p>
            <a:r>
              <a:rPr lang="en-US" sz="1400" baseline="0" dirty="0" smtClean="0"/>
              <a:t>Everything else on this page is pre-configured – just check to ensure that your page is exactly like the page appearing on the screen.</a:t>
            </a:r>
          </a:p>
          <a:p>
            <a:endParaRPr lang="en-US" sz="1400" baseline="0" dirty="0" smtClean="0"/>
          </a:p>
          <a:p>
            <a:r>
              <a:rPr lang="en-US" sz="1400" baseline="0" dirty="0" smtClean="0"/>
              <a:t>Be sure and leave the password options blank – and DO NOT click on “next” yet.  Now, click on “Advanced Options.”</a:t>
            </a:r>
            <a:endParaRPr lang="en-US" sz="1400" dirty="0"/>
          </a:p>
        </p:txBody>
      </p:sp>
      <p:sp>
        <p:nvSpPr>
          <p:cNvPr id="4" name="Slide Number Placeholder 3"/>
          <p:cNvSpPr>
            <a:spLocks noGrp="1"/>
          </p:cNvSpPr>
          <p:nvPr>
            <p:ph type="sldNum" sz="quarter" idx="10"/>
          </p:nvPr>
        </p:nvSpPr>
        <p:spPr/>
        <p:txBody>
          <a:bodyPr/>
          <a:lstStyle/>
          <a:p>
            <a:fld id="{E6A82CBF-DF3D-4DDB-A37B-16EFA61D45B2}" type="slidenum">
              <a:rPr lang="en-US" smtClean="0"/>
              <a:t>24</a:t>
            </a:fld>
            <a:endParaRPr lang="en-US"/>
          </a:p>
        </p:txBody>
      </p:sp>
    </p:spTree>
    <p:extLst>
      <p:ext uri="{BB962C8B-B14F-4D97-AF65-F5344CB8AC3E}">
        <p14:creationId xmlns:p14="http://schemas.microsoft.com/office/powerpoint/2010/main" val="2042148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On the</a:t>
            </a:r>
            <a:r>
              <a:rPr lang="en-US" sz="1400" baseline="0" dirty="0" smtClean="0">
                <a:latin typeface="Arial" panose="020B0604020202020204" pitchFamily="34" charset="0"/>
                <a:cs typeface="Arial" panose="020B0604020202020204" pitchFamily="34" charset="0"/>
              </a:rPr>
              <a:t> Configure – Advanced Options screen – the settings are pre-configured.  Select “Fahrenheit” for the Temperature Display Unit and then click on the “ok” button.</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25</a:t>
            </a:fld>
            <a:endParaRPr lang="en-US"/>
          </a:p>
        </p:txBody>
      </p:sp>
    </p:spTree>
    <p:extLst>
      <p:ext uri="{BB962C8B-B14F-4D97-AF65-F5344CB8AC3E}">
        <p14:creationId xmlns:p14="http://schemas.microsoft.com/office/powerpoint/2010/main" val="994730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Click the “next” button.</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26</a:t>
            </a:fld>
            <a:endParaRPr lang="en-US"/>
          </a:p>
        </p:txBody>
      </p:sp>
    </p:spTree>
    <p:extLst>
      <p:ext uri="{BB962C8B-B14F-4D97-AF65-F5344CB8AC3E}">
        <p14:creationId xmlns:p14="http://schemas.microsoft.com/office/powerpoint/2010/main" val="549642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Then click “next” to continue.</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28</a:t>
            </a:fld>
            <a:endParaRPr lang="en-US"/>
          </a:p>
        </p:txBody>
      </p:sp>
    </p:spTree>
    <p:extLst>
      <p:ext uri="{BB962C8B-B14F-4D97-AF65-F5344CB8AC3E}">
        <p14:creationId xmlns:p14="http://schemas.microsoft.com/office/powerpoint/2010/main" val="2763216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chemeClr val="bg1"/>
                </a:solidFill>
                <a:latin typeface="Arial" panose="020B0604020202020204" pitchFamily="34" charset="0"/>
                <a:cs typeface="Arial" panose="020B0604020202020204" pitchFamily="34" charset="0"/>
              </a:rPr>
              <a:t>Click “NEXT” and on the next screen select “CLOSE”.  Now would be a good time to any other LogTag devices which need to be set-up for use.  This configuration process is also used to “reset” a LogTag device after each successful download.</a:t>
            </a:r>
          </a:p>
          <a:p>
            <a:endParaRPr lang="en-US" dirty="0"/>
          </a:p>
        </p:txBody>
      </p:sp>
      <p:sp>
        <p:nvSpPr>
          <p:cNvPr id="4" name="Slide Number Placeholder 3"/>
          <p:cNvSpPr>
            <a:spLocks noGrp="1"/>
          </p:cNvSpPr>
          <p:nvPr>
            <p:ph type="sldNum" sz="quarter" idx="10"/>
          </p:nvPr>
        </p:nvSpPr>
        <p:spPr/>
        <p:txBody>
          <a:bodyPr/>
          <a:lstStyle/>
          <a:p>
            <a:fld id="{E6A82CBF-DF3D-4DDB-A37B-16EFA61D45B2}" type="slidenum">
              <a:rPr lang="en-US" smtClean="0"/>
              <a:t>29</a:t>
            </a:fld>
            <a:endParaRPr lang="en-US"/>
          </a:p>
        </p:txBody>
      </p:sp>
    </p:spTree>
    <p:extLst>
      <p:ext uri="{BB962C8B-B14F-4D97-AF65-F5344CB8AC3E}">
        <p14:creationId xmlns:p14="http://schemas.microsoft.com/office/powerpoint/2010/main" val="22326421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Now from the menu bar at the top of this page, click “edit” then select “options.”</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31</a:t>
            </a:fld>
            <a:endParaRPr lang="en-US"/>
          </a:p>
        </p:txBody>
      </p:sp>
    </p:spTree>
    <p:extLst>
      <p:ext uri="{BB962C8B-B14F-4D97-AF65-F5344CB8AC3E}">
        <p14:creationId xmlns:p14="http://schemas.microsoft.com/office/powerpoint/2010/main" val="1940755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dirty="0" smtClean="0">
                <a:latin typeface="Arial" panose="020B0604020202020204" pitchFamily="34" charset="0"/>
                <a:cs typeface="Arial" panose="020B0604020202020204" pitchFamily="34" charset="0"/>
              </a:rPr>
              <a:t>There are a few things you will need to have in order to successfully install</a:t>
            </a:r>
            <a:r>
              <a:rPr lang="en-US" sz="1400" baseline="0" dirty="0" smtClean="0">
                <a:latin typeface="Arial" panose="020B0604020202020204" pitchFamily="34" charset="0"/>
                <a:cs typeface="Arial" panose="020B0604020202020204" pitchFamily="34" charset="0"/>
              </a:rPr>
              <a:t> your LogTag.</a:t>
            </a:r>
          </a:p>
          <a:p>
            <a:pPr>
              <a:lnSpc>
                <a:spcPct val="150000"/>
              </a:lnSpc>
            </a:pPr>
            <a:endParaRPr lang="en-US" sz="1400" baseline="0" dirty="0" smtClean="0">
              <a:latin typeface="Arial" panose="020B0604020202020204" pitchFamily="34" charset="0"/>
              <a:cs typeface="Arial" panose="020B0604020202020204" pitchFamily="34" charset="0"/>
            </a:endParaRPr>
          </a:p>
          <a:p>
            <a:pPr marL="171450" indent="-171450">
              <a:lnSpc>
                <a:spcPct val="150000"/>
              </a:lnSpc>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You will need to have internet access to download the LogTag software.  Once the software is installed, you will see the LogTag icon on your desktop.</a:t>
            </a:r>
          </a:p>
          <a:p>
            <a:pPr marL="171450" indent="-171450">
              <a:lnSpc>
                <a:spcPct val="150000"/>
              </a:lnSpc>
              <a:spcAft>
                <a:spcPts val="1200"/>
              </a:spcAft>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You’ll also need the Probe/vial and small bottle.</a:t>
            </a:r>
          </a:p>
          <a:p>
            <a:pPr marL="171450" indent="-171450">
              <a:lnSpc>
                <a:spcPct val="150000"/>
              </a:lnSpc>
              <a:spcAft>
                <a:spcPts val="1200"/>
              </a:spcAft>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Be sure that you have a LogTag docking station.</a:t>
            </a:r>
          </a:p>
          <a:p>
            <a:pPr marL="171450" indent="-171450">
              <a:lnSpc>
                <a:spcPct val="150000"/>
              </a:lnSpc>
              <a:spcAft>
                <a:spcPts val="1200"/>
              </a:spcAft>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You will need access to an USB port on your computer</a:t>
            </a:r>
          </a:p>
          <a:p>
            <a:pPr marL="171450" indent="-171450">
              <a:lnSpc>
                <a:spcPct val="150000"/>
              </a:lnSpc>
              <a:spcAft>
                <a:spcPts val="1200"/>
              </a:spcAft>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And of course, you will need the LogTag data logger!</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3</a:t>
            </a:fld>
            <a:endParaRPr lang="en-US"/>
          </a:p>
        </p:txBody>
      </p:sp>
    </p:spTree>
    <p:extLst>
      <p:ext uri="{BB962C8B-B14F-4D97-AF65-F5344CB8AC3E}">
        <p14:creationId xmlns:p14="http://schemas.microsoft.com/office/powerpoint/2010/main" val="3583744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A list will appear on the left, click on “general settings” which appears at the top of the list and confirm the “show temperatures” and select “Fahrenheit.”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32</a:t>
            </a:fld>
            <a:endParaRPr lang="en-US"/>
          </a:p>
        </p:txBody>
      </p:sp>
    </p:spTree>
    <p:extLst>
      <p:ext uri="{BB962C8B-B14F-4D97-AF65-F5344CB8AC3E}">
        <p14:creationId xmlns:p14="http://schemas.microsoft.com/office/powerpoint/2010/main" val="4182587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Then move down to the “File and Folder Setting” on the “file” line type</a:t>
            </a:r>
          </a:p>
          <a:p>
            <a:r>
              <a:rPr lang="en-US" sz="1400" b="0" dirty="0" smtClean="0">
                <a:solidFill>
                  <a:schemeClr val="bg1"/>
                </a:solidFill>
                <a:latin typeface="Arial" panose="020B0604020202020204" pitchFamily="34" charset="0"/>
                <a:cs typeface="Arial" panose="020B0604020202020204" pitchFamily="34" charset="0"/>
              </a:rPr>
              <a:t> %ID %STARTED %START-DATE, Finished %FINISH-DATE</a:t>
            </a:r>
          </a:p>
          <a:p>
            <a:endParaRPr lang="en-US" sz="1400" b="0" dirty="0" smtClean="0">
              <a:solidFill>
                <a:schemeClr val="bg1"/>
              </a:solidFill>
              <a:latin typeface="Arial" panose="020B0604020202020204" pitchFamily="34" charset="0"/>
              <a:cs typeface="Arial" panose="020B0604020202020204" pitchFamily="34" charset="0"/>
            </a:endParaRPr>
          </a:p>
          <a:p>
            <a:r>
              <a:rPr lang="en-US" sz="1400" b="0" dirty="0" smtClean="0">
                <a:solidFill>
                  <a:schemeClr val="bg1"/>
                </a:solidFill>
                <a:latin typeface="Arial" panose="020B0604020202020204" pitchFamily="34" charset="0"/>
                <a:cs typeface="Arial" panose="020B0604020202020204" pitchFamily="34" charset="0"/>
              </a:rPr>
              <a:t>Now this file name is a little different than the first version in the power point  put together by </a:t>
            </a:r>
            <a:r>
              <a:rPr lang="en-US" sz="1400" b="0" dirty="0" err="1" smtClean="0">
                <a:solidFill>
                  <a:schemeClr val="bg1"/>
                </a:solidFill>
                <a:latin typeface="Arial" panose="020B0604020202020204" pitchFamily="34" charset="0"/>
                <a:cs typeface="Arial" panose="020B0604020202020204" pitchFamily="34" charset="0"/>
              </a:rPr>
              <a:t>Microdaq</a:t>
            </a:r>
            <a:r>
              <a:rPr lang="en-US" sz="1400" b="0" dirty="0" smtClean="0">
                <a:solidFill>
                  <a:schemeClr val="bg1"/>
                </a:solidFill>
                <a:latin typeface="Arial" panose="020B0604020202020204" pitchFamily="34" charset="0"/>
                <a:cs typeface="Arial" panose="020B0604020202020204" pitchFamily="34" charset="0"/>
              </a:rPr>
              <a:t>.</a:t>
            </a:r>
            <a:r>
              <a:rPr lang="en-US" sz="1400" b="0" baseline="0" dirty="0" smtClean="0">
                <a:solidFill>
                  <a:schemeClr val="bg1"/>
                </a:solidFill>
                <a:latin typeface="Arial" panose="020B0604020202020204" pitchFamily="34" charset="0"/>
                <a:cs typeface="Arial" panose="020B0604020202020204" pitchFamily="34" charset="0"/>
              </a:rPr>
              <a:t>  I spoke with IT in our office and he said that either one will work.  I would say not to worry about those that have been set up using the old version because this will not cause a problem with uploading to Florida SHOTS.  Going forward, this is what should be used – for consistency among the field staff.</a:t>
            </a:r>
            <a:endParaRPr lang="en-US" sz="1400" b="0"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33</a:t>
            </a:fld>
            <a:endParaRPr lang="en-US"/>
          </a:p>
        </p:txBody>
      </p:sp>
    </p:spTree>
    <p:extLst>
      <p:ext uri="{BB962C8B-B14F-4D97-AF65-F5344CB8AC3E}">
        <p14:creationId xmlns:p14="http://schemas.microsoft.com/office/powerpoint/2010/main" val="27472909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On the “Folder” line, select a place where the user will save the LogTag data files.</a:t>
            </a:r>
          </a:p>
          <a:p>
            <a:r>
              <a:rPr lang="en-US" sz="1400" dirty="0" smtClean="0">
                <a:latin typeface="Arial" panose="020B0604020202020204" pitchFamily="34" charset="0"/>
                <a:cs typeface="Arial" panose="020B0604020202020204" pitchFamily="34" charset="0"/>
              </a:rPr>
              <a:t>It is VERY important to note that the place selected to save the LogTag data files needs to be accessible to multiple users – so a shared folder is ideal.</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Then select the drive where the LogTag data files will</a:t>
            </a:r>
            <a:r>
              <a:rPr lang="en-US" sz="1400" baseline="0" dirty="0" smtClean="0">
                <a:latin typeface="Arial" panose="020B0604020202020204" pitchFamily="34" charset="0"/>
                <a:cs typeface="Arial" panose="020B0604020202020204" pitchFamily="34" charset="0"/>
              </a:rPr>
              <a:t> be stored.  If a LogTag already exists there, click on the “…” button, </a:t>
            </a:r>
            <a:r>
              <a:rPr lang="en-US" sz="1400" dirty="0" smtClean="0">
                <a:latin typeface="Arial" panose="020B0604020202020204" pitchFamily="34" charset="0"/>
                <a:cs typeface="Arial" panose="020B0604020202020204" pitchFamily="34" charset="0"/>
              </a:rPr>
              <a:t>a “locate folder” box will appear.</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34</a:t>
            </a:fld>
            <a:endParaRPr lang="en-US"/>
          </a:p>
        </p:txBody>
      </p:sp>
    </p:spTree>
    <p:extLst>
      <p:ext uri="{BB962C8B-B14F-4D97-AF65-F5344CB8AC3E}">
        <p14:creationId xmlns:p14="http://schemas.microsoft.com/office/powerpoint/2010/main" val="3276761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From that list, you may now select the drive where the LogTag files will be stored.  If a folder already exists – click once to select it then click on “ok.”  </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If the folder was not yet created, click on “make new folder”, name it LogTag, then click “ok.”</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35</a:t>
            </a:fld>
            <a:endParaRPr lang="en-US"/>
          </a:p>
        </p:txBody>
      </p:sp>
    </p:spTree>
    <p:extLst>
      <p:ext uri="{BB962C8B-B14F-4D97-AF65-F5344CB8AC3E}">
        <p14:creationId xmlns:p14="http://schemas.microsoft.com/office/powerpoint/2010/main" val="18987078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Click the second box “Re-configure with same settings after automatic download”, then click on “OK”.</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36</a:t>
            </a:fld>
            <a:endParaRPr lang="en-US"/>
          </a:p>
        </p:txBody>
      </p:sp>
    </p:spTree>
    <p:extLst>
      <p:ext uri="{BB962C8B-B14F-4D97-AF65-F5344CB8AC3E}">
        <p14:creationId xmlns:p14="http://schemas.microsoft.com/office/powerpoint/2010/main" val="931659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Open the LogTag software, then choose</a:t>
            </a:r>
            <a:r>
              <a:rPr lang="en-US" sz="1400" baseline="0" dirty="0" smtClean="0">
                <a:latin typeface="Arial" panose="020B0604020202020204" pitchFamily="34" charset="0"/>
                <a:cs typeface="Arial" panose="020B0604020202020204" pitchFamily="34" charset="0"/>
              </a:rPr>
              <a:t> “edit” then “options”</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38</a:t>
            </a:fld>
            <a:endParaRPr lang="en-US"/>
          </a:p>
        </p:txBody>
      </p:sp>
    </p:spTree>
    <p:extLst>
      <p:ext uri="{BB962C8B-B14F-4D97-AF65-F5344CB8AC3E}">
        <p14:creationId xmlns:p14="http://schemas.microsoft.com/office/powerpoint/2010/main" val="4594039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Click on “Exports and Reports”, check the box next to “CSV” then the “customize CSV” button.</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39</a:t>
            </a:fld>
            <a:endParaRPr lang="en-US"/>
          </a:p>
        </p:txBody>
      </p:sp>
    </p:spTree>
    <p:extLst>
      <p:ext uri="{BB962C8B-B14F-4D97-AF65-F5344CB8AC3E}">
        <p14:creationId xmlns:p14="http://schemas.microsoft.com/office/powerpoint/2010/main" val="31436194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Preparing the LogTag</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41</a:t>
            </a:fld>
            <a:endParaRPr lang="en-US"/>
          </a:p>
        </p:txBody>
      </p:sp>
    </p:spTree>
    <p:extLst>
      <p:ext uri="{BB962C8B-B14F-4D97-AF65-F5344CB8AC3E}">
        <p14:creationId xmlns:p14="http://schemas.microsoft.com/office/powerpoint/2010/main" val="445300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dirty="0" smtClean="0">
                <a:latin typeface="Arial" panose="020B0604020202020204" pitchFamily="34" charset="0"/>
                <a:cs typeface="Arial" panose="020B0604020202020204" pitchFamily="34" charset="0"/>
              </a:rPr>
              <a:t>It is very important that the serial numbers on the LogTag and the probe match.  There are color-coded</a:t>
            </a:r>
            <a:r>
              <a:rPr lang="en-US" sz="1400" baseline="0" dirty="0" smtClean="0">
                <a:latin typeface="Arial" panose="020B0604020202020204" pitchFamily="34" charset="0"/>
                <a:cs typeface="Arial" panose="020B0604020202020204" pitchFamily="34" charset="0"/>
              </a:rPr>
              <a:t> dots that will assist you in matching up the LogTag and probe.  </a:t>
            </a:r>
            <a:r>
              <a:rPr lang="en-US" sz="1400" dirty="0" smtClean="0">
                <a:latin typeface="Arial" panose="020B0604020202020204" pitchFamily="34" charset="0"/>
                <a:cs typeface="Arial" panose="020B0604020202020204" pitchFamily="34" charset="0"/>
              </a:rPr>
              <a:t>Once the serial numbers are verified, plug the probe into the</a:t>
            </a:r>
            <a:r>
              <a:rPr lang="en-US" sz="1400" baseline="0" dirty="0" smtClean="0">
                <a:latin typeface="Arial" panose="020B0604020202020204" pitchFamily="34" charset="0"/>
                <a:cs typeface="Arial" panose="020B0604020202020204" pitchFamily="34" charset="0"/>
              </a:rPr>
              <a:t> LogTag.</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42</a:t>
            </a:fld>
            <a:endParaRPr lang="en-US"/>
          </a:p>
        </p:txBody>
      </p:sp>
    </p:spTree>
    <p:extLst>
      <p:ext uri="{BB962C8B-B14F-4D97-AF65-F5344CB8AC3E}">
        <p14:creationId xmlns:p14="http://schemas.microsoft.com/office/powerpoint/2010/main" val="10644820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spcAft>
                <a:spcPts val="1200"/>
              </a:spcAft>
              <a:buFont typeface="Arial" panose="020B0604020202020204" pitchFamily="34" charset="0"/>
              <a:buChar char="•"/>
            </a:pPr>
            <a:r>
              <a:rPr lang="en-US" sz="1400" dirty="0" smtClean="0">
                <a:latin typeface="Arial" panose="020B0604020202020204" pitchFamily="34" charset="0"/>
                <a:cs typeface="Arial" panose="020B0604020202020204" pitchFamily="34" charset="0"/>
              </a:rPr>
              <a:t>Next,</a:t>
            </a:r>
            <a:r>
              <a:rPr lang="en-US" sz="1400" baseline="0" dirty="0" smtClean="0">
                <a:latin typeface="Arial" panose="020B0604020202020204" pitchFamily="34" charset="0"/>
                <a:cs typeface="Arial" panose="020B0604020202020204" pitchFamily="34" charset="0"/>
              </a:rPr>
              <a:t> place the vial in a plastic tray – if placing it on a wire rack – and put it in the center of the middle rack of the unit and secure with tape or Velcro.</a:t>
            </a:r>
          </a:p>
          <a:p>
            <a:pPr marL="285750" indent="-285750">
              <a:lnSpc>
                <a:spcPct val="150000"/>
              </a:lnSpc>
              <a:spcAft>
                <a:spcPts val="1200"/>
              </a:spcAft>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Run the probe cable through the hinge side of the door.</a:t>
            </a:r>
          </a:p>
          <a:p>
            <a:pPr marL="285750" indent="-285750">
              <a:lnSpc>
                <a:spcPct val="150000"/>
              </a:lnSpc>
              <a:spcAft>
                <a:spcPts val="1200"/>
              </a:spcAft>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It is important to be sure and allow the probe/vial to normalize and approximate vaccine temperatures in the unit for 1 ½ - 2 hours before starting the LogTag.</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43</a:t>
            </a:fld>
            <a:endParaRPr lang="en-US"/>
          </a:p>
        </p:txBody>
      </p:sp>
    </p:spTree>
    <p:extLst>
      <p:ext uri="{BB962C8B-B14F-4D97-AF65-F5344CB8AC3E}">
        <p14:creationId xmlns:p14="http://schemas.microsoft.com/office/powerpoint/2010/main" val="4160609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Our first section of this training is going to cover installing the software.</a:t>
            </a:r>
          </a:p>
          <a:p>
            <a:endParaRPr lang="en-US" sz="1400" dirty="0" smtClean="0"/>
          </a:p>
        </p:txBody>
      </p:sp>
      <p:sp>
        <p:nvSpPr>
          <p:cNvPr id="4" name="Slide Number Placeholder 3"/>
          <p:cNvSpPr>
            <a:spLocks noGrp="1"/>
          </p:cNvSpPr>
          <p:nvPr>
            <p:ph type="sldNum" sz="quarter" idx="10"/>
          </p:nvPr>
        </p:nvSpPr>
        <p:spPr/>
        <p:txBody>
          <a:bodyPr/>
          <a:lstStyle/>
          <a:p>
            <a:fld id="{E6A82CBF-DF3D-4DDB-A37B-16EFA61D45B2}" type="slidenum">
              <a:rPr lang="en-US" smtClean="0"/>
              <a:t>4</a:t>
            </a:fld>
            <a:endParaRPr lang="en-US"/>
          </a:p>
        </p:txBody>
      </p:sp>
    </p:spTree>
    <p:extLst>
      <p:ext uri="{BB962C8B-B14F-4D97-AF65-F5344CB8AC3E}">
        <p14:creationId xmlns:p14="http://schemas.microsoft.com/office/powerpoint/2010/main" val="31795899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The LogTag is now fully configured and ready to be used.  Click “ok” and remove the LogTag from the docking station.</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Click</a:t>
            </a:r>
            <a:r>
              <a:rPr lang="en-US" sz="1400" baseline="0" dirty="0" smtClean="0">
                <a:latin typeface="Arial" panose="020B0604020202020204" pitchFamily="34" charset="0"/>
                <a:cs typeface="Arial" panose="020B0604020202020204" pitchFamily="34" charset="0"/>
              </a:rPr>
              <a:t> the “X” in the upper right corner to close this page.</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44</a:t>
            </a:fld>
            <a:endParaRPr lang="en-US"/>
          </a:p>
        </p:txBody>
      </p:sp>
    </p:spTree>
    <p:extLst>
      <p:ext uri="{BB962C8B-B14F-4D97-AF65-F5344CB8AC3E}">
        <p14:creationId xmlns:p14="http://schemas.microsoft.com/office/powerpoint/2010/main" val="13005603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spcAft>
                <a:spcPts val="1200"/>
              </a:spcAft>
              <a:buFont typeface="Arial" panose="020B0604020202020204" pitchFamily="34" charset="0"/>
              <a:buChar char="•"/>
            </a:pPr>
            <a:r>
              <a:rPr lang="en-US" sz="1400" dirty="0" smtClean="0">
                <a:latin typeface="Arial" panose="020B0604020202020204" pitchFamily="34" charset="0"/>
                <a:cs typeface="Arial" panose="020B0604020202020204" pitchFamily="34" charset="0"/>
              </a:rPr>
              <a:t>Decide the desired mounting location on the outside of the unit, ensuring that the probe will reach and that the mounting location of the LogTag is easily accessible.</a:t>
            </a:r>
          </a:p>
          <a:p>
            <a:pPr marL="285750" indent="-285750">
              <a:lnSpc>
                <a:spcPct val="150000"/>
              </a:lnSpc>
              <a:spcAft>
                <a:spcPts val="1200"/>
              </a:spcAft>
              <a:buFont typeface="Arial" panose="020B0604020202020204" pitchFamily="34" charset="0"/>
              <a:buChar char="•"/>
            </a:pPr>
            <a:r>
              <a:rPr lang="en-US" sz="1400" dirty="0" smtClean="0">
                <a:latin typeface="Arial" panose="020B0604020202020204" pitchFamily="34" charset="0"/>
                <a:cs typeface="Arial" panose="020B0604020202020204" pitchFamily="34" charset="0"/>
              </a:rPr>
              <a:t>Attach the clear plastic LTI-mount using double-sided tape.</a:t>
            </a:r>
          </a:p>
          <a:p>
            <a:pPr marL="285750" indent="-285750">
              <a:lnSpc>
                <a:spcPct val="150000"/>
              </a:lnSpc>
              <a:spcAft>
                <a:spcPts val="1200"/>
              </a:spcAft>
              <a:buFont typeface="Arial" panose="020B0604020202020204" pitchFamily="34" charset="0"/>
              <a:buChar char="•"/>
            </a:pPr>
            <a:r>
              <a:rPr lang="en-US" sz="1400" dirty="0" smtClean="0">
                <a:latin typeface="Arial" panose="020B0604020202020204" pitchFamily="34" charset="0"/>
                <a:cs typeface="Arial" panose="020B0604020202020204" pitchFamily="34" charset="0"/>
              </a:rPr>
              <a:t>Then, slide the LogTag into the mount WITHOUT the probe attached.</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45</a:t>
            </a:fld>
            <a:endParaRPr lang="en-US"/>
          </a:p>
        </p:txBody>
      </p:sp>
    </p:spTree>
    <p:extLst>
      <p:ext uri="{BB962C8B-B14F-4D97-AF65-F5344CB8AC3E}">
        <p14:creationId xmlns:p14="http://schemas.microsoft.com/office/powerpoint/2010/main" val="19823824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This section is about “Starting the</a:t>
            </a:r>
            <a:r>
              <a:rPr lang="en-US" sz="1400" baseline="0" dirty="0" smtClean="0">
                <a:latin typeface="Arial" panose="020B0604020202020204" pitchFamily="34" charset="0"/>
                <a:cs typeface="Arial" panose="020B0604020202020204" pitchFamily="34" charset="0"/>
              </a:rPr>
              <a:t> LogTag.”</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46</a:t>
            </a:fld>
            <a:endParaRPr lang="en-US"/>
          </a:p>
        </p:txBody>
      </p:sp>
    </p:spTree>
    <p:extLst>
      <p:ext uri="{BB962C8B-B14F-4D97-AF65-F5344CB8AC3E}">
        <p14:creationId xmlns:p14="http://schemas.microsoft.com/office/powerpoint/2010/main" val="33724696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The LogTag is now configured and should read “ready.”</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Press and hold the “start” button, then release the button when “starting” stops flashing on the screen.</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47</a:t>
            </a:fld>
            <a:endParaRPr lang="en-US"/>
          </a:p>
        </p:txBody>
      </p:sp>
    </p:spTree>
    <p:extLst>
      <p:ext uri="{BB962C8B-B14F-4D97-AF65-F5344CB8AC3E}">
        <p14:creationId xmlns:p14="http://schemas.microsoft.com/office/powerpoint/2010/main" val="41795054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It is important to note that there is a 5 minute delay before the LogTag begins recording.  This is a good time to return the LogTag to its holder and plug in the probe.</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48</a:t>
            </a:fld>
            <a:endParaRPr lang="en-US"/>
          </a:p>
        </p:txBody>
      </p:sp>
    </p:spTree>
    <p:extLst>
      <p:ext uri="{BB962C8B-B14F-4D97-AF65-F5344CB8AC3E}">
        <p14:creationId xmlns:p14="http://schemas.microsoft.com/office/powerpoint/2010/main" val="41551405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On the LogTag display, you will see “recording.”  Press the “review” button at the top once.</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The LogTag will display today’s max temperature.</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49</a:t>
            </a:fld>
            <a:endParaRPr lang="en-US"/>
          </a:p>
        </p:txBody>
      </p:sp>
    </p:spTree>
    <p:extLst>
      <p:ext uri="{BB962C8B-B14F-4D97-AF65-F5344CB8AC3E}">
        <p14:creationId xmlns:p14="http://schemas.microsoft.com/office/powerpoint/2010/main" val="29904988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To display today’s minimum temperature, press the “review” button once again.  When you are done reviewing temperatures,</a:t>
            </a:r>
            <a:r>
              <a:rPr lang="en-US" sz="1400" baseline="0" dirty="0" smtClean="0">
                <a:latin typeface="Arial" panose="020B0604020202020204" pitchFamily="34" charset="0"/>
                <a:cs typeface="Arial" panose="020B0604020202020204" pitchFamily="34" charset="0"/>
              </a:rPr>
              <a:t> press the “stop” button.</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50</a:t>
            </a:fld>
            <a:endParaRPr lang="en-US"/>
          </a:p>
        </p:txBody>
      </p:sp>
    </p:spTree>
    <p:extLst>
      <p:ext uri="{BB962C8B-B14F-4D97-AF65-F5344CB8AC3E}">
        <p14:creationId xmlns:p14="http://schemas.microsoft.com/office/powerpoint/2010/main" val="16444989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A82CBF-DF3D-4DDB-A37B-16EFA61D45B2}" type="slidenum">
              <a:rPr lang="en-US" smtClean="0"/>
              <a:t>51</a:t>
            </a:fld>
            <a:endParaRPr lang="en-US"/>
          </a:p>
        </p:txBody>
      </p:sp>
    </p:spTree>
    <p:extLst>
      <p:ext uri="{BB962C8B-B14F-4D97-AF65-F5344CB8AC3E}">
        <p14:creationId xmlns:p14="http://schemas.microsoft.com/office/powerpoint/2010/main" val="41250612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panose="020B0604020202020204" pitchFamily="34" charset="0"/>
                <a:cs typeface="Arial" panose="020B0604020202020204" pitchFamily="34" charset="0"/>
              </a:rPr>
              <a:t>When reviewing the daily statistics, the LogTag should still show “recording”.</a:t>
            </a:r>
          </a:p>
          <a:p>
            <a:endParaRPr lang="en-US" sz="120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By</a:t>
            </a:r>
            <a:r>
              <a:rPr lang="en-US" sz="1200" baseline="0" dirty="0" smtClean="0">
                <a:latin typeface="Arial" panose="020B0604020202020204" pitchFamily="34" charset="0"/>
                <a:cs typeface="Arial" panose="020B0604020202020204" pitchFamily="34" charset="0"/>
              </a:rPr>
              <a:t> pressing the “review” button you are placing an “inspection mark” on the record.  This shows you have reviewed the temperature readings for that day.</a:t>
            </a:r>
          </a:p>
          <a:p>
            <a:endParaRPr lang="en-US" sz="1200" baseline="0" dirty="0" smtClean="0">
              <a:latin typeface="Arial" panose="020B0604020202020204" pitchFamily="34" charset="0"/>
              <a:cs typeface="Arial" panose="020B0604020202020204" pitchFamily="34" charset="0"/>
            </a:endParaRPr>
          </a:p>
          <a:p>
            <a:r>
              <a:rPr lang="en-US" sz="1200" baseline="0" dirty="0" smtClean="0">
                <a:latin typeface="Arial" panose="020B0604020202020204" pitchFamily="34" charset="0"/>
                <a:cs typeface="Arial" panose="020B0604020202020204" pitchFamily="34" charset="0"/>
              </a:rPr>
              <a:t>This should be done twice daily for each LogTag.</a:t>
            </a:r>
          </a:p>
          <a:p>
            <a:endParaRPr lang="en-US" sz="1200" baseline="0" dirty="0" smtClean="0">
              <a:latin typeface="Arial" panose="020B0604020202020204" pitchFamily="34" charset="0"/>
              <a:cs typeface="Arial" panose="020B0604020202020204" pitchFamily="34" charset="0"/>
            </a:endParaRPr>
          </a:p>
          <a:p>
            <a:r>
              <a:rPr lang="en-US" sz="1200" baseline="0" dirty="0" smtClean="0">
                <a:latin typeface="Arial" panose="020B0604020202020204" pitchFamily="34" charset="0"/>
                <a:cs typeface="Arial" panose="020B0604020202020204" pitchFamily="34" charset="0"/>
              </a:rPr>
              <a:t>I need to mention something very important here.  When recording an inspection mark right before docking - you MUST hit review, wait 15 minutes, stop it (to where stopped is no longer flashing) before disconnecting the probe and place in the docking station - or your last inspection marks will not record and  the LogTag will generate an error message which will prevent it from uploading into Florida SHOTS.</a:t>
            </a:r>
          </a:p>
          <a:p>
            <a:endParaRPr lang="en-US" sz="1200" baseline="0" dirty="0" smtClean="0">
              <a:latin typeface="Arial" panose="020B0604020202020204" pitchFamily="34" charset="0"/>
              <a:cs typeface="Arial" panose="020B0604020202020204" pitchFamily="34" charset="0"/>
            </a:endParaRPr>
          </a:p>
          <a:p>
            <a:r>
              <a:rPr lang="en-US" sz="1200" baseline="0" dirty="0" smtClean="0">
                <a:latin typeface="Arial" panose="020B0604020202020204" pitchFamily="34" charset="0"/>
                <a:cs typeface="Arial" panose="020B0604020202020204" pitchFamily="34" charset="0"/>
              </a:rPr>
              <a:t>Attach the LogTag to the probe BEFORE you hit START (by holding the START button until the word START is no longer flashing and the word STARTED holds steady on the display) to begin taking temperatures again with the LogTag.</a:t>
            </a:r>
          </a:p>
          <a:p>
            <a:endParaRPr lang="en-US" sz="1200" baseline="0" dirty="0" smtClean="0">
              <a:latin typeface="Arial" panose="020B0604020202020204" pitchFamily="34" charset="0"/>
              <a:cs typeface="Arial" panose="020B0604020202020204" pitchFamily="34" charset="0"/>
            </a:endParaRPr>
          </a:p>
          <a:p>
            <a:r>
              <a:rPr lang="en-US" sz="1200" baseline="0" dirty="0" smtClean="0">
                <a:latin typeface="Arial" panose="020B0604020202020204" pitchFamily="34" charset="0"/>
                <a:cs typeface="Arial" panose="020B0604020202020204" pitchFamily="34" charset="0"/>
              </a:rPr>
              <a:t>You are required to keep paper logs and/or temperature readings entered into Florida SHOTS for three years.  Once the twice daily temperatures are entered into Florida SHOTS utilizing either a data logger or manual entry methods, going forward – you will not have to maintain the paper logs anymore.  Remember that you must have three years of the paper logs or twice daily temperature readings entered into Florida SHOTS – OR a combination of the two.  As time passes and temperature readings are entered into Florida SHOTS, you will be able to begin to discard the older paper logs gradually – as you are required to just keep the last 3 years.</a:t>
            </a:r>
          </a:p>
          <a:p>
            <a:endParaRPr lang="en-US" sz="1200" baseline="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Arial" panose="020B0604020202020204" pitchFamily="34" charset="0"/>
                <a:cs typeface="Arial" panose="020B0604020202020204" pitchFamily="34" charset="0"/>
              </a:rPr>
              <a:t>You can review the minimum and maximum temperatures for up to the previous 30 days recorded.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52</a:t>
            </a:fld>
            <a:endParaRPr lang="en-US"/>
          </a:p>
        </p:txBody>
      </p:sp>
    </p:spTree>
    <p:extLst>
      <p:ext uri="{BB962C8B-B14F-4D97-AF65-F5344CB8AC3E}">
        <p14:creationId xmlns:p14="http://schemas.microsoft.com/office/powerpoint/2010/main" val="32956667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chemeClr val="bg1"/>
                </a:solidFill>
                <a:latin typeface="Arial" panose="020B0604020202020204" pitchFamily="34" charset="0"/>
                <a:cs typeface="Arial" panose="020B0604020202020204" pitchFamily="34" charset="0"/>
              </a:rPr>
              <a:t>After reviewing the current day’s minimum and maximum temperatures, pressing the “REVIEW” button once again will show yesterday’s (Day -1) maximum temperature.  Any out of range readings will be indicated.</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53</a:t>
            </a:fld>
            <a:endParaRPr lang="en-US"/>
          </a:p>
        </p:txBody>
      </p:sp>
    </p:spTree>
    <p:extLst>
      <p:ext uri="{BB962C8B-B14F-4D97-AF65-F5344CB8AC3E}">
        <p14:creationId xmlns:p14="http://schemas.microsoft.com/office/powerpoint/2010/main" val="756482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200"/>
              </a:spcAft>
            </a:pPr>
            <a:r>
              <a:rPr lang="en-US" sz="1400" b="1" dirty="0" smtClean="0">
                <a:latin typeface="Arial" panose="020B0604020202020204" pitchFamily="34" charset="0"/>
                <a:cs typeface="Arial" panose="020B0604020202020204" pitchFamily="34" charset="0"/>
              </a:rPr>
              <a:t>Installing</a:t>
            </a:r>
            <a:r>
              <a:rPr lang="en-US" sz="1400" b="1" baseline="0" dirty="0" smtClean="0">
                <a:latin typeface="Arial" panose="020B0604020202020204" pitchFamily="34" charset="0"/>
                <a:cs typeface="Arial" panose="020B0604020202020204" pitchFamily="34" charset="0"/>
              </a:rPr>
              <a:t> the LogTag software</a:t>
            </a:r>
          </a:p>
          <a:p>
            <a:pPr>
              <a:lnSpc>
                <a:spcPct val="150000"/>
              </a:lnSpc>
              <a:spcAft>
                <a:spcPts val="1200"/>
              </a:spcAft>
            </a:pPr>
            <a:endParaRPr lang="en-US" sz="1400" baseline="0" dirty="0" smtClean="0">
              <a:latin typeface="Arial" panose="020B0604020202020204" pitchFamily="34" charset="0"/>
              <a:cs typeface="Arial" panose="020B0604020202020204" pitchFamily="34" charset="0"/>
            </a:endParaRPr>
          </a:p>
          <a:p>
            <a:pPr marL="285750" indent="-285750">
              <a:lnSpc>
                <a:spcPct val="150000"/>
              </a:lnSpc>
              <a:spcAft>
                <a:spcPts val="1200"/>
              </a:spcAft>
              <a:buFont typeface="Arial" panose="020B0604020202020204" pitchFamily="34" charset="0"/>
              <a:buChar char="•"/>
            </a:pPr>
            <a:r>
              <a:rPr lang="en-US" sz="1400" dirty="0" smtClean="0">
                <a:latin typeface="Arial" panose="020B0604020202020204" pitchFamily="34" charset="0"/>
                <a:cs typeface="Arial" panose="020B0604020202020204" pitchFamily="34" charset="0"/>
              </a:rPr>
              <a:t>Download the LogTag Analyzer Software by going to </a:t>
            </a:r>
          </a:p>
          <a:p>
            <a:pPr marL="0" indent="0">
              <a:lnSpc>
                <a:spcPct val="150000"/>
              </a:lnSpc>
              <a:spcAft>
                <a:spcPts val="1200"/>
              </a:spcAft>
              <a:buFontTx/>
              <a:buNone/>
            </a:pPr>
            <a:r>
              <a:rPr lang="en-US" sz="1400" b="0" dirty="0" smtClean="0">
                <a:solidFill>
                  <a:schemeClr val="bg1"/>
                </a:solidFill>
                <a:latin typeface="Arial" panose="020B0604020202020204" pitchFamily="34" charset="0"/>
                <a:cs typeface="Arial" panose="020B0604020202020204" pitchFamily="34" charset="0"/>
              </a:rPr>
              <a:t>www.microdaq.com/florida</a:t>
            </a:r>
            <a:r>
              <a:rPr lang="en-US" sz="1400" dirty="0" smtClean="0">
                <a:latin typeface="Arial" panose="020B0604020202020204" pitchFamily="34" charset="0"/>
                <a:cs typeface="Arial" panose="020B0604020202020204" pitchFamily="34" charset="0"/>
              </a:rPr>
              <a:t> and then selecting the link for “LogTag Analyzer Software.</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5</a:t>
            </a:fld>
            <a:endParaRPr lang="en-US"/>
          </a:p>
        </p:txBody>
      </p:sp>
    </p:spTree>
    <p:extLst>
      <p:ext uri="{BB962C8B-B14F-4D97-AF65-F5344CB8AC3E}">
        <p14:creationId xmlns:p14="http://schemas.microsoft.com/office/powerpoint/2010/main" val="3899578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Then, press “review.”</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54</a:t>
            </a:fld>
            <a:endParaRPr lang="en-US"/>
          </a:p>
        </p:txBody>
      </p:sp>
    </p:spTree>
    <p:extLst>
      <p:ext uri="{BB962C8B-B14F-4D97-AF65-F5344CB8AC3E}">
        <p14:creationId xmlns:p14="http://schemas.microsoft.com/office/powerpoint/2010/main" val="361482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By pressing “review” again, the LogTag will display the maximum reading for 2 days ago.  You can press the “stop” button at any time to exit “review mode”</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55</a:t>
            </a:fld>
            <a:endParaRPr lang="en-US"/>
          </a:p>
        </p:txBody>
      </p:sp>
    </p:spTree>
    <p:extLst>
      <p:ext uri="{BB962C8B-B14F-4D97-AF65-F5344CB8AC3E}">
        <p14:creationId xmlns:p14="http://schemas.microsoft.com/office/powerpoint/2010/main" val="40012882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600"/>
              </a:spcAft>
              <a:buFont typeface="Arial" panose="020B0604020202020204" pitchFamily="34" charset="0"/>
              <a:buChar char="•"/>
            </a:pPr>
            <a:r>
              <a:rPr lang="en-US" sz="1400" dirty="0" smtClean="0">
                <a:latin typeface="Arial" panose="020B0604020202020204" pitchFamily="34" charset="0"/>
                <a:cs typeface="Arial" panose="020B0604020202020204" pitchFamily="34" charset="0"/>
              </a:rPr>
              <a:t>To view/save LogTag data – first, slide the LogTag out of the mount.</a:t>
            </a:r>
          </a:p>
          <a:p>
            <a:pPr marL="285750" indent="-285750">
              <a:spcAft>
                <a:spcPts val="600"/>
              </a:spcAft>
              <a:buFont typeface="Arial" panose="020B0604020202020204" pitchFamily="34" charset="0"/>
              <a:buChar char="•"/>
            </a:pPr>
            <a:r>
              <a:rPr lang="en-US" sz="1400" dirty="0" smtClean="0">
                <a:latin typeface="Arial" panose="020B0604020202020204" pitchFamily="34" charset="0"/>
                <a:cs typeface="Arial" panose="020B0604020202020204" pitchFamily="34" charset="0"/>
              </a:rPr>
              <a:t>Stop the recording process by pressing and holding the “start/clear/stop button.</a:t>
            </a:r>
          </a:p>
          <a:p>
            <a:pPr marL="285750" indent="-285750">
              <a:spcAft>
                <a:spcPts val="600"/>
              </a:spcAft>
              <a:buFont typeface="Arial" panose="020B0604020202020204" pitchFamily="34" charset="0"/>
              <a:buChar char="•"/>
            </a:pPr>
            <a:r>
              <a:rPr lang="en-US" sz="1400" dirty="0" smtClean="0">
                <a:latin typeface="Arial" panose="020B0604020202020204" pitchFamily="34" charset="0"/>
                <a:cs typeface="Arial" panose="020B0604020202020204" pitchFamily="34" charset="0"/>
              </a:rPr>
              <a:t>When “stopped” is no longer flashing, release the button</a:t>
            </a:r>
            <a:r>
              <a:rPr lang="en-US" sz="1400" baseline="0" dirty="0" smtClean="0">
                <a:latin typeface="Arial" panose="020B0604020202020204" pitchFamily="34" charset="0"/>
                <a:cs typeface="Arial" panose="020B0604020202020204" pitchFamily="34" charset="0"/>
              </a:rPr>
              <a:t> and you should see “stopped” on the screen.</a:t>
            </a:r>
          </a:p>
          <a:p>
            <a:pPr marL="285750" indent="-285750">
              <a:spcAft>
                <a:spcPts val="600"/>
              </a:spcAft>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Carefully unplug the probe from the LogTag.</a:t>
            </a:r>
          </a:p>
          <a:p>
            <a:pPr marL="285750" indent="-285750">
              <a:spcBef>
                <a:spcPts val="0"/>
              </a:spcBef>
              <a:spcAft>
                <a:spcPts val="6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It is important that the LogTag and probe serial numbers match </a:t>
            </a:r>
          </a:p>
          <a:p>
            <a:pPr marL="285750" indent="-285750">
              <a:spcBef>
                <a:spcPts val="0"/>
              </a:spcBef>
              <a:spcAft>
                <a:spcPts val="6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Open LogTag software and place the LogTag into the docking station</a:t>
            </a:r>
          </a:p>
          <a:p>
            <a:pPr marL="0" indent="0">
              <a:buFont typeface="Arial" panose="020B0604020202020204" pitchFamily="34" charset="0"/>
              <a:buNone/>
            </a:pPr>
            <a:endParaRPr lang="en-US" sz="14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56</a:t>
            </a:fld>
            <a:endParaRPr lang="en-US"/>
          </a:p>
        </p:txBody>
      </p:sp>
    </p:spTree>
    <p:extLst>
      <p:ext uri="{BB962C8B-B14F-4D97-AF65-F5344CB8AC3E}">
        <p14:creationId xmlns:p14="http://schemas.microsoft.com/office/powerpoint/2010/main" val="2535808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solidFill>
                  <a:schemeClr val="bg1"/>
                </a:solidFill>
                <a:latin typeface="Arial Black" panose="020B0A04020102020204" pitchFamily="34" charset="0"/>
              </a:rPr>
              <a:t>Alarms &amp; Temperature Excursions</a:t>
            </a:r>
            <a:endParaRPr lang="en-US" sz="1400"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57</a:t>
            </a:fld>
            <a:endParaRPr lang="en-US"/>
          </a:p>
        </p:txBody>
      </p:sp>
    </p:spTree>
    <p:extLst>
      <p:ext uri="{BB962C8B-B14F-4D97-AF65-F5344CB8AC3E}">
        <p14:creationId xmlns:p14="http://schemas.microsoft.com/office/powerpoint/2010/main" val="32432103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Your LogTag has been configured to record temperatures for a specific unit, either  R/F</a:t>
            </a:r>
          </a:p>
          <a:p>
            <a:pPr marL="285750" indent="-2857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When a recorded temperature is above or below the recommend temperature range for the unit, the LogTag displays an alarm warning</a:t>
            </a:r>
          </a:p>
          <a:p>
            <a:pPr marL="285750" indent="-2857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The word </a:t>
            </a:r>
            <a:r>
              <a:rPr lang="en-US" sz="1400" b="0" dirty="0" smtClean="0">
                <a:solidFill>
                  <a:srgbClr val="FFFF00"/>
                </a:solidFill>
                <a:latin typeface="Arial" panose="020B0604020202020204" pitchFamily="34" charset="0"/>
                <a:cs typeface="Arial" panose="020B0604020202020204" pitchFamily="34" charset="0"/>
              </a:rPr>
              <a:t>ALARM </a:t>
            </a:r>
            <a:r>
              <a:rPr lang="en-US" sz="1400" b="0" dirty="0" smtClean="0">
                <a:latin typeface="Arial" panose="020B0604020202020204" pitchFamily="34" charset="0"/>
                <a:cs typeface="Arial" panose="020B0604020202020204" pitchFamily="34" charset="0"/>
              </a:rPr>
              <a:t>flashes on the LogTag’s screen</a:t>
            </a:r>
          </a:p>
          <a:p>
            <a:pPr marL="285750" indent="-2857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The up arrow indicates the temperature is too warm for the unit</a:t>
            </a:r>
          </a:p>
          <a:p>
            <a:pPr marL="285750" indent="-2857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A down arrow indicates the temperatures is too cool</a:t>
            </a:r>
          </a:p>
          <a:p>
            <a:pPr marL="0">
              <a:spcBef>
                <a:spcPts val="600"/>
              </a:spcBef>
              <a:spcAft>
                <a:spcPts val="1200"/>
              </a:spcAft>
              <a:buBlip>
                <a:blip r:embed="rId3"/>
              </a:buBlip>
            </a:pPr>
            <a:endParaRPr lang="en-US" sz="1400" b="0" dirty="0" smtClean="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58</a:t>
            </a:fld>
            <a:endParaRPr lang="en-US"/>
          </a:p>
        </p:txBody>
      </p:sp>
    </p:spTree>
    <p:extLst>
      <p:ext uri="{BB962C8B-B14F-4D97-AF65-F5344CB8AC3E}">
        <p14:creationId xmlns:p14="http://schemas.microsoft.com/office/powerpoint/2010/main" val="6870759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spcBef>
                <a:spcPts val="1200"/>
              </a:spcBef>
              <a:spcAft>
                <a:spcPts val="1200"/>
              </a:spcAft>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Once the temperature has returned to acceptable range, you can clear the alarm</a:t>
            </a:r>
          </a:p>
          <a:p>
            <a:pPr marL="285750" lvl="0" indent="-285750">
              <a:spcBef>
                <a:spcPts val="1200"/>
              </a:spcBef>
              <a:spcAft>
                <a:spcPts val="1200"/>
              </a:spcAft>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 Press and hold the STOP button until  ALARM stops flashing</a:t>
            </a:r>
          </a:p>
          <a:p>
            <a:pPr marL="285750" lvl="0" indent="-285750">
              <a:spcBef>
                <a:spcPts val="1200"/>
              </a:spcBef>
              <a:spcAft>
                <a:spcPts val="1200"/>
              </a:spcAft>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 Release the STOP button within 2 seconds</a:t>
            </a:r>
          </a:p>
          <a:p>
            <a:pPr marL="285750" lvl="0" indent="-285750">
              <a:spcBef>
                <a:spcPts val="1200"/>
              </a:spcBef>
              <a:spcAft>
                <a:spcPts val="1200"/>
              </a:spcAft>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The word ALARM  should disappear from the screen, but TODAY will appear, indicating that there was a temperature excursion today</a:t>
            </a:r>
          </a:p>
          <a:p>
            <a:endParaRPr lang="en-US" dirty="0"/>
          </a:p>
        </p:txBody>
      </p:sp>
      <p:sp>
        <p:nvSpPr>
          <p:cNvPr id="4" name="Slide Number Placeholder 3"/>
          <p:cNvSpPr>
            <a:spLocks noGrp="1"/>
          </p:cNvSpPr>
          <p:nvPr>
            <p:ph type="sldNum" sz="quarter" idx="10"/>
          </p:nvPr>
        </p:nvSpPr>
        <p:spPr/>
        <p:txBody>
          <a:bodyPr/>
          <a:lstStyle/>
          <a:p>
            <a:fld id="{E6A82CBF-DF3D-4DDB-A37B-16EFA61D45B2}" type="slidenum">
              <a:rPr lang="en-US" smtClean="0"/>
              <a:t>59</a:t>
            </a:fld>
            <a:endParaRPr lang="en-US"/>
          </a:p>
        </p:txBody>
      </p:sp>
    </p:spTree>
    <p:extLst>
      <p:ext uri="{BB962C8B-B14F-4D97-AF65-F5344CB8AC3E}">
        <p14:creationId xmlns:p14="http://schemas.microsoft.com/office/powerpoint/2010/main" val="29110230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latin typeface="Arial" panose="020B0604020202020204" pitchFamily="34" charset="0"/>
                <a:cs typeface="Arial" panose="020B0604020202020204" pitchFamily="34" charset="0"/>
              </a:rPr>
              <a:t>Tomorrow, there will be a message showing </a:t>
            </a:r>
            <a:r>
              <a:rPr lang="en-US" sz="1400" b="0" dirty="0" smtClean="0">
                <a:solidFill>
                  <a:srgbClr val="FFFF00"/>
                </a:solidFill>
                <a:latin typeface="Arial" panose="020B0604020202020204" pitchFamily="34" charset="0"/>
                <a:cs typeface="Arial" panose="020B0604020202020204" pitchFamily="34" charset="0"/>
              </a:rPr>
              <a:t>“1-day”, </a:t>
            </a:r>
            <a:r>
              <a:rPr lang="en-US" sz="1400" b="0" dirty="0" smtClean="0">
                <a:latin typeface="Arial" panose="020B0604020202020204" pitchFamily="34" charset="0"/>
                <a:cs typeface="Arial" panose="020B0604020202020204" pitchFamily="34" charset="0"/>
              </a:rPr>
              <a:t>indicating that there was an alarm yesterday</a:t>
            </a:r>
          </a:p>
          <a:p>
            <a:endParaRPr lang="en-US" dirty="0"/>
          </a:p>
        </p:txBody>
      </p:sp>
      <p:sp>
        <p:nvSpPr>
          <p:cNvPr id="4" name="Slide Number Placeholder 3"/>
          <p:cNvSpPr>
            <a:spLocks noGrp="1"/>
          </p:cNvSpPr>
          <p:nvPr>
            <p:ph type="sldNum" sz="quarter" idx="10"/>
          </p:nvPr>
        </p:nvSpPr>
        <p:spPr/>
        <p:txBody>
          <a:bodyPr/>
          <a:lstStyle/>
          <a:p>
            <a:fld id="{E6A82CBF-DF3D-4DDB-A37B-16EFA61D45B2}" type="slidenum">
              <a:rPr lang="en-US" smtClean="0"/>
              <a:t>60</a:t>
            </a:fld>
            <a:endParaRPr lang="en-US"/>
          </a:p>
        </p:txBody>
      </p:sp>
    </p:spTree>
    <p:extLst>
      <p:ext uri="{BB962C8B-B14F-4D97-AF65-F5344CB8AC3E}">
        <p14:creationId xmlns:p14="http://schemas.microsoft.com/office/powerpoint/2010/main" val="33801496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chemeClr val="bg1"/>
                </a:solidFill>
                <a:latin typeface="Arial" panose="020B0604020202020204" pitchFamily="34" charset="0"/>
                <a:cs typeface="Arial" panose="020B0604020202020204" pitchFamily="34" charset="0"/>
              </a:rPr>
              <a:t>This message will continue to show for up to 30 days, indicating all the alarms that occurred during that 30-day time period. (In this below, there were several alarms that occurred: yesterday (1-day), 8 days ago, 20 days ago, 21 days ago and 26 days ago</a:t>
            </a:r>
          </a:p>
          <a:p>
            <a:endParaRPr lang="en-US" sz="1400" b="0" dirty="0"/>
          </a:p>
        </p:txBody>
      </p:sp>
      <p:sp>
        <p:nvSpPr>
          <p:cNvPr id="4" name="Slide Number Placeholder 3"/>
          <p:cNvSpPr>
            <a:spLocks noGrp="1"/>
          </p:cNvSpPr>
          <p:nvPr>
            <p:ph type="sldNum" sz="quarter" idx="10"/>
          </p:nvPr>
        </p:nvSpPr>
        <p:spPr/>
        <p:txBody>
          <a:bodyPr/>
          <a:lstStyle/>
          <a:p>
            <a:fld id="{E6A82CBF-DF3D-4DDB-A37B-16EFA61D45B2}" type="slidenum">
              <a:rPr lang="en-US" smtClean="0"/>
              <a:t>61</a:t>
            </a:fld>
            <a:endParaRPr lang="en-US"/>
          </a:p>
        </p:txBody>
      </p:sp>
    </p:spTree>
    <p:extLst>
      <p:ext uri="{BB962C8B-B14F-4D97-AF65-F5344CB8AC3E}">
        <p14:creationId xmlns:p14="http://schemas.microsoft.com/office/powerpoint/2010/main" val="14352094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The value displayed is indicated by the following:</a:t>
            </a:r>
          </a:p>
          <a:p>
            <a:pPr marL="628650" lvl="1" indent="-1714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TIME = Displaying Current Time (READY &amp; RECORDING modes)</a:t>
            </a:r>
          </a:p>
          <a:p>
            <a:pPr marL="628650" lvl="1" indent="-1714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TIME DELAY = Displaying remaining time to recording start when a DELAYED START time has been configured (STARTING MODE)</a:t>
            </a:r>
            <a:endParaRPr lang="en-US" sz="1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62</a:t>
            </a:fld>
            <a:endParaRPr lang="en-US"/>
          </a:p>
        </p:txBody>
      </p:sp>
    </p:spTree>
    <p:extLst>
      <p:ext uri="{BB962C8B-B14F-4D97-AF65-F5344CB8AC3E}">
        <p14:creationId xmlns:p14="http://schemas.microsoft.com/office/powerpoint/2010/main" val="795173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DURATION = Displaying duration of a given MAX/MIN statistic above/below the limits in a given day (REVIEW MODE)</a:t>
            </a:r>
          </a:p>
          <a:p>
            <a:pPr marL="342900" indent="-342900">
              <a:spcBef>
                <a:spcPts val="1200"/>
              </a:spcBef>
              <a:spcAft>
                <a:spcPts val="1200"/>
              </a:spcAft>
              <a:buFont typeface="Arial" panose="020B0604020202020204" pitchFamily="34" charset="0"/>
              <a:buChar char="•"/>
            </a:pPr>
            <a:endParaRPr lang="en-US" sz="1400" b="0" dirty="0" smtClean="0">
              <a:latin typeface="Arial" panose="020B0604020202020204" pitchFamily="34" charset="0"/>
              <a:cs typeface="Arial" panose="020B0604020202020204" pitchFamily="34" charset="0"/>
            </a:endParaRPr>
          </a:p>
          <a:p>
            <a:pPr marL="342900" indent="-34290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Battery status – Performs battery test hourly</a:t>
            </a:r>
          </a:p>
          <a:p>
            <a:endParaRPr lang="en-US" dirty="0"/>
          </a:p>
        </p:txBody>
      </p:sp>
      <p:sp>
        <p:nvSpPr>
          <p:cNvPr id="4" name="Slide Number Placeholder 3"/>
          <p:cNvSpPr>
            <a:spLocks noGrp="1"/>
          </p:cNvSpPr>
          <p:nvPr>
            <p:ph type="sldNum" sz="quarter" idx="10"/>
          </p:nvPr>
        </p:nvSpPr>
        <p:spPr/>
        <p:txBody>
          <a:bodyPr/>
          <a:lstStyle/>
          <a:p>
            <a:fld id="{E6A82CBF-DF3D-4DDB-A37B-16EFA61D45B2}" type="slidenum">
              <a:rPr lang="en-US" smtClean="0"/>
              <a:t>63</a:t>
            </a:fld>
            <a:endParaRPr lang="en-US"/>
          </a:p>
        </p:txBody>
      </p:sp>
    </p:spTree>
    <p:extLst>
      <p:ext uri="{BB962C8B-B14F-4D97-AF65-F5344CB8AC3E}">
        <p14:creationId xmlns:p14="http://schemas.microsoft.com/office/powerpoint/2010/main" val="2817753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spcAft>
                <a:spcPts val="1200"/>
              </a:spcAft>
              <a:buFont typeface="Arial" panose="020B0604020202020204" pitchFamily="34" charset="0"/>
              <a:buChar char="•"/>
            </a:pPr>
            <a:r>
              <a:rPr lang="en-US" sz="1400" dirty="0" smtClean="0"/>
              <a:t>C</a:t>
            </a:r>
            <a:r>
              <a:rPr lang="en-US" sz="1400" dirty="0" smtClean="0">
                <a:latin typeface="Arial" panose="020B0604020202020204" pitchFamily="34" charset="0"/>
                <a:cs typeface="Arial" panose="020B0604020202020204" pitchFamily="34" charset="0"/>
              </a:rPr>
              <a:t>lick “Run” to load the LogTag software.</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6</a:t>
            </a:fld>
            <a:endParaRPr lang="en-US"/>
          </a:p>
        </p:txBody>
      </p:sp>
    </p:spTree>
    <p:extLst>
      <p:ext uri="{BB962C8B-B14F-4D97-AF65-F5344CB8AC3E}">
        <p14:creationId xmlns:p14="http://schemas.microsoft.com/office/powerpoint/2010/main" val="38233862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When the LogTag is inserted into the dock it’s data is automatically downloaded and saved to your computer</a:t>
            </a:r>
          </a:p>
          <a:p>
            <a:pPr marL="285750" indent="-2857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By default, a chart is displayed showing the time period that the LogTag was active</a:t>
            </a:r>
          </a:p>
          <a:p>
            <a:endParaRPr lang="en-US" dirty="0"/>
          </a:p>
        </p:txBody>
      </p:sp>
      <p:sp>
        <p:nvSpPr>
          <p:cNvPr id="4" name="Slide Number Placeholder 3"/>
          <p:cNvSpPr>
            <a:spLocks noGrp="1"/>
          </p:cNvSpPr>
          <p:nvPr>
            <p:ph type="sldNum" sz="quarter" idx="10"/>
          </p:nvPr>
        </p:nvSpPr>
        <p:spPr/>
        <p:txBody>
          <a:bodyPr/>
          <a:lstStyle/>
          <a:p>
            <a:fld id="{E6A82CBF-DF3D-4DDB-A37B-16EFA61D45B2}" type="slidenum">
              <a:rPr lang="en-US" smtClean="0"/>
              <a:t>64</a:t>
            </a:fld>
            <a:endParaRPr lang="en-US"/>
          </a:p>
        </p:txBody>
      </p:sp>
    </p:spTree>
    <p:extLst>
      <p:ext uri="{BB962C8B-B14F-4D97-AF65-F5344CB8AC3E}">
        <p14:creationId xmlns:p14="http://schemas.microsoft.com/office/powerpoint/2010/main" val="13972967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The blue line is charting all of the recorded temperatures during this period</a:t>
            </a:r>
          </a:p>
          <a:p>
            <a:pPr marL="285750" indent="-2857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The temperature range is shown on the left</a:t>
            </a:r>
          </a:p>
          <a:p>
            <a:pPr marL="285750" indent="-2857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Times and dates are along the bottom</a:t>
            </a:r>
          </a:p>
          <a:p>
            <a:pPr marL="285750" indent="-2857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You can hover with your mouse over any point on the graph to see the time and temperature recorded</a:t>
            </a:r>
          </a:p>
          <a:p>
            <a:pPr>
              <a:buBlip>
                <a:blip r:embed="rId3"/>
              </a:buBlip>
            </a:pPr>
            <a:endParaRPr lang="en-US" sz="1200" b="1"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E6A82CBF-DF3D-4DDB-A37B-16EFA61D45B2}" type="slidenum">
              <a:rPr lang="en-US" smtClean="0"/>
              <a:t>65</a:t>
            </a:fld>
            <a:endParaRPr lang="en-US"/>
          </a:p>
        </p:txBody>
      </p:sp>
    </p:spTree>
    <p:extLst>
      <p:ext uri="{BB962C8B-B14F-4D97-AF65-F5344CB8AC3E}">
        <p14:creationId xmlns:p14="http://schemas.microsoft.com/office/powerpoint/2010/main" val="20863161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If you click on “REPORT” you will see a one-page report that summarizes all of the information for this time period.</a:t>
            </a:r>
          </a:p>
          <a:p>
            <a:pPr marL="285750" indent="-285750">
              <a:buFont typeface="Arial" panose="020B0604020202020204" pitchFamily="34" charset="0"/>
              <a:buChar char="•"/>
            </a:pPr>
            <a:endParaRPr lang="en-US" sz="1400" b="0"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Clicking “DATA” will give you a detailed report of each recorded temperature reading</a:t>
            </a:r>
          </a:p>
          <a:p>
            <a:pPr marL="285750" indent="-285750">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The temperature captured every 15 minutes is shown in this report as pre-set in the LogTag </a:t>
            </a:r>
          </a:p>
          <a:p>
            <a:pPr>
              <a:buBlip>
                <a:blip r:embed="rId3"/>
              </a:buBlip>
            </a:pPr>
            <a:endParaRPr lang="en-US" sz="1200" b="1" dirty="0" smtClean="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66</a:t>
            </a:fld>
            <a:endParaRPr lang="en-US"/>
          </a:p>
        </p:txBody>
      </p:sp>
    </p:spTree>
    <p:extLst>
      <p:ext uri="{BB962C8B-B14F-4D97-AF65-F5344CB8AC3E}">
        <p14:creationId xmlns:p14="http://schemas.microsoft.com/office/powerpoint/2010/main" val="40796567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200"/>
              </a:spcBef>
              <a:spcAft>
                <a:spcPts val="1200"/>
              </a:spcAft>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Clicking on “DAY SUMMARY” summarizes the daily statistics</a:t>
            </a:r>
          </a:p>
          <a:p>
            <a:pPr marL="285750" indent="-285750">
              <a:spcBef>
                <a:spcPts val="1200"/>
              </a:spcBef>
              <a:spcAft>
                <a:spcPts val="1200"/>
              </a:spcAft>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In the case of an excursion, this report will help to determine the amount of time that temperatures were out of range showing the highest and lowest temperature reached</a:t>
            </a:r>
          </a:p>
          <a:p>
            <a:pPr>
              <a:spcBef>
                <a:spcPts val="1200"/>
              </a:spcBef>
            </a:pPr>
            <a:endParaRPr lang="en-US" sz="1400" b="0" dirty="0">
              <a:solidFill>
                <a:schemeClr val="bg1"/>
              </a:solidFill>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67</a:t>
            </a:fld>
            <a:endParaRPr lang="en-US"/>
          </a:p>
        </p:txBody>
      </p:sp>
    </p:spTree>
    <p:extLst>
      <p:ext uri="{BB962C8B-B14F-4D97-AF65-F5344CB8AC3E}">
        <p14:creationId xmlns:p14="http://schemas.microsoft.com/office/powerpoint/2010/main" val="40025540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Trouble-shooting the LogTag</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68</a:t>
            </a:fld>
            <a:endParaRPr lang="en-US"/>
          </a:p>
        </p:txBody>
      </p:sp>
    </p:spTree>
    <p:extLst>
      <p:ext uri="{BB962C8B-B14F-4D97-AF65-F5344CB8AC3E}">
        <p14:creationId xmlns:p14="http://schemas.microsoft.com/office/powerpoint/2010/main" val="26807718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dirty="0" smtClean="0">
                <a:solidFill>
                  <a:schemeClr val="bg1"/>
                </a:solidFill>
                <a:latin typeface="Arial" panose="020B0604020202020204" pitchFamily="34" charset="0"/>
                <a:cs typeface="Arial" panose="020B0604020202020204" pitchFamily="34" charset="0"/>
              </a:rPr>
              <a:t>-199 Degrees Temperature Readings - You may see this on your display if the LogTag has been started but not attached to the probe within the 5 minutes start delay</a:t>
            </a:r>
          </a:p>
          <a:p>
            <a:pPr marL="171450" indent="-171450">
              <a:buFont typeface="Arial" panose="020B0604020202020204" pitchFamily="34" charset="0"/>
              <a:buChar char="•"/>
            </a:pPr>
            <a:endParaRPr lang="en-US" sz="1200" b="1" dirty="0" smtClean="0">
              <a:solidFill>
                <a:schemeClr val="bg1"/>
              </a:solidFill>
              <a:latin typeface="Arial" panose="020B0604020202020204" pitchFamily="34" charset="0"/>
              <a:cs typeface="Arial" panose="020B0604020202020204" pitchFamily="34" charset="0"/>
            </a:endParaRPr>
          </a:p>
          <a:p>
            <a:pPr marL="285750" indent="-285750">
              <a:spcBef>
                <a:spcPts val="1200"/>
              </a:spcBef>
              <a:spcAft>
                <a:spcPts val="1200"/>
              </a:spcAft>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Stop the LogTag and unplug the probe</a:t>
            </a:r>
          </a:p>
          <a:p>
            <a:pPr marL="285750" indent="-285750">
              <a:spcBef>
                <a:spcPts val="1200"/>
              </a:spcBef>
              <a:spcAft>
                <a:spcPts val="1200"/>
              </a:spcAft>
              <a:buFont typeface="Arial" panose="020B0604020202020204" pitchFamily="34" charset="0"/>
              <a:buChar char="•"/>
            </a:pPr>
            <a:endParaRPr lang="en-US" sz="1400" b="0" dirty="0" smtClean="0">
              <a:solidFill>
                <a:schemeClr val="bg1"/>
              </a:solidFill>
              <a:latin typeface="Arial" panose="020B0604020202020204" pitchFamily="34" charset="0"/>
              <a:cs typeface="Arial" panose="020B0604020202020204" pitchFamily="34" charset="0"/>
            </a:endParaRPr>
          </a:p>
          <a:p>
            <a:pPr marL="285750" indent="-285750">
              <a:spcBef>
                <a:spcPts val="1200"/>
              </a:spcBef>
              <a:spcAft>
                <a:spcPts val="1200"/>
              </a:spcAft>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Open the software on your computer, place the LogTag in the dock and click on the Configuration Wizard icon to reset the LogTag</a:t>
            </a:r>
          </a:p>
          <a:p>
            <a:pPr marL="285750" indent="-285750">
              <a:spcBef>
                <a:spcPts val="1200"/>
              </a:spcBef>
              <a:spcAft>
                <a:spcPts val="1200"/>
              </a:spcAft>
              <a:buFont typeface="Arial" panose="020B0604020202020204" pitchFamily="34" charset="0"/>
              <a:buChar char="•"/>
            </a:pPr>
            <a:endParaRPr lang="en-US" sz="1400" b="0" dirty="0" smtClean="0">
              <a:solidFill>
                <a:schemeClr val="bg1"/>
              </a:solidFill>
              <a:latin typeface="Arial" panose="020B0604020202020204" pitchFamily="34" charset="0"/>
              <a:cs typeface="Arial" panose="020B0604020202020204" pitchFamily="34" charset="0"/>
            </a:endParaRPr>
          </a:p>
          <a:p>
            <a:pPr marL="285750" indent="-285750">
              <a:spcBef>
                <a:spcPts val="1200"/>
              </a:spcBef>
              <a:spcAft>
                <a:spcPts val="1200"/>
              </a:spcAft>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When finished, start the LogTag and attach it to the probe within the 5 minute delay time frame</a:t>
            </a:r>
            <a:endParaRPr lang="en-US" sz="1400" b="0"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69</a:t>
            </a:fld>
            <a:endParaRPr lang="en-US"/>
          </a:p>
        </p:txBody>
      </p:sp>
    </p:spTree>
    <p:extLst>
      <p:ext uri="{BB962C8B-B14F-4D97-AF65-F5344CB8AC3E}">
        <p14:creationId xmlns:p14="http://schemas.microsoft.com/office/powerpoint/2010/main" val="10367887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If nothing happens when the LogTag is inserted into the dock:</a:t>
            </a:r>
          </a:p>
          <a:p>
            <a:pPr marL="742950" lvl="1" indent="-285750">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Remove the LogTag from the dock, open the LogTag Analyzer software, then replace the LogTag in the dock</a:t>
            </a:r>
          </a:p>
          <a:p>
            <a:pPr marL="742950" lvl="1" indent="-285750">
              <a:buFont typeface="Arial" panose="020B0604020202020204" pitchFamily="34" charset="0"/>
              <a:buChar char="•"/>
            </a:pPr>
            <a:endParaRPr lang="en-US" sz="1400" b="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If the LogTag is not found:</a:t>
            </a:r>
          </a:p>
          <a:p>
            <a:pPr marL="285750" indent="-285750">
              <a:buFont typeface="Arial" panose="020B0604020202020204" pitchFamily="34" charset="0"/>
              <a:buChar char="•"/>
            </a:pPr>
            <a:endParaRPr lang="en-US" sz="1400" b="0" dirty="0" smtClean="0">
              <a:latin typeface="Arial" panose="020B0604020202020204" pitchFamily="34" charset="0"/>
              <a:cs typeface="Arial" panose="020B0604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smtClean="0">
                <a:latin typeface="Arial" panose="020B0604020202020204" pitchFamily="34" charset="0"/>
                <a:cs typeface="Arial" panose="020B0604020202020204" pitchFamily="34" charset="0"/>
              </a:rPr>
              <a:t>Close this window, then reinsert the LogTag until it clicks</a:t>
            </a:r>
          </a:p>
          <a:p>
            <a:pPr>
              <a:buNone/>
            </a:pPr>
            <a:endParaRPr lang="en-US" sz="2200" b="1"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70</a:t>
            </a:fld>
            <a:endParaRPr lang="en-US"/>
          </a:p>
        </p:txBody>
      </p:sp>
    </p:spTree>
    <p:extLst>
      <p:ext uri="{BB962C8B-B14F-4D97-AF65-F5344CB8AC3E}">
        <p14:creationId xmlns:p14="http://schemas.microsoft.com/office/powerpoint/2010/main" val="40709504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Additional Support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71</a:t>
            </a:fld>
            <a:endParaRPr lang="en-US"/>
          </a:p>
        </p:txBody>
      </p:sp>
    </p:spTree>
    <p:extLst>
      <p:ext uri="{BB962C8B-B14F-4D97-AF65-F5344CB8AC3E}">
        <p14:creationId xmlns:p14="http://schemas.microsoft.com/office/powerpoint/2010/main" val="16944364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Detailed instructions on using the LogTag and its’ software can be found in the LogTag Analyzer Manual</a:t>
            </a:r>
          </a:p>
          <a:p>
            <a:pPr marL="285750" indent="-285750">
              <a:buFont typeface="Arial" panose="020B0604020202020204" pitchFamily="34" charset="0"/>
              <a:buChar char="•"/>
            </a:pPr>
            <a:endParaRPr lang="en-US" sz="1400" b="0"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The manual can be found by clicking on the “HELP” option from inside the LogTag Analyzer Software</a:t>
            </a:r>
          </a:p>
          <a:p>
            <a:pPr marL="285750" indent="-285750">
              <a:buFont typeface="Arial" panose="020B0604020202020204" pitchFamily="34" charset="0"/>
              <a:buChar char="•"/>
            </a:pPr>
            <a:endParaRPr lang="en-US" sz="1400" b="0"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Technical support is available from MicroDAQ.com, Ltd. Monday – Friday from 9:30AM – 4:30 PM EST by calling 603-746-5524 or by email at: support@microdaq.com</a:t>
            </a:r>
          </a:p>
        </p:txBody>
      </p:sp>
      <p:sp>
        <p:nvSpPr>
          <p:cNvPr id="4" name="Slide Number Placeholder 3"/>
          <p:cNvSpPr>
            <a:spLocks noGrp="1"/>
          </p:cNvSpPr>
          <p:nvPr>
            <p:ph type="sldNum" sz="quarter" idx="10"/>
          </p:nvPr>
        </p:nvSpPr>
        <p:spPr/>
        <p:txBody>
          <a:bodyPr/>
          <a:lstStyle/>
          <a:p>
            <a:fld id="{E6A82CBF-DF3D-4DDB-A37B-16EFA61D45B2}" type="slidenum">
              <a:rPr lang="en-US" smtClean="0"/>
              <a:t>72</a:t>
            </a:fld>
            <a:endParaRPr lang="en-US"/>
          </a:p>
        </p:txBody>
      </p:sp>
    </p:spTree>
    <p:extLst>
      <p:ext uri="{BB962C8B-B14F-4D97-AF65-F5344CB8AC3E}">
        <p14:creationId xmlns:p14="http://schemas.microsoft.com/office/powerpoint/2010/main" val="3963036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spcAft>
                <a:spcPts val="1200"/>
              </a:spcAft>
              <a:buFont typeface="Arial" panose="020B0604020202020204" pitchFamily="34" charset="0"/>
              <a:buChar char="•"/>
            </a:pPr>
            <a:r>
              <a:rPr lang="en-US" sz="1400" dirty="0" smtClean="0">
                <a:latin typeface="Arial" panose="020B0604020202020204" pitchFamily="34" charset="0"/>
                <a:cs typeface="Arial" panose="020B0604020202020204" pitchFamily="34" charset="0"/>
              </a:rPr>
              <a:t>Click “Run” when asked “Do you want to run this software?”</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7</a:t>
            </a:fld>
            <a:endParaRPr lang="en-US"/>
          </a:p>
        </p:txBody>
      </p:sp>
    </p:spTree>
    <p:extLst>
      <p:ext uri="{BB962C8B-B14F-4D97-AF65-F5344CB8AC3E}">
        <p14:creationId xmlns:p14="http://schemas.microsoft.com/office/powerpoint/2010/main" val="287173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When the LogTag Analyzer set-up opens, select the desired language from the drop-down menu then click on the “ok” button.</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8</a:t>
            </a:fld>
            <a:endParaRPr lang="en-US"/>
          </a:p>
        </p:txBody>
      </p:sp>
    </p:spTree>
    <p:extLst>
      <p:ext uri="{BB962C8B-B14F-4D97-AF65-F5344CB8AC3E}">
        <p14:creationId xmlns:p14="http://schemas.microsoft.com/office/powerpoint/2010/main" val="2821492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Next you will see this screen that says “Welcome to the LogTag Analyzer Set-up</a:t>
            </a:r>
            <a:r>
              <a:rPr lang="en-US" sz="1400" baseline="0" dirty="0" smtClean="0">
                <a:latin typeface="Arial" panose="020B0604020202020204" pitchFamily="34" charset="0"/>
                <a:cs typeface="Arial" panose="020B0604020202020204" pitchFamily="34" charset="0"/>
              </a:rPr>
              <a:t> Wizard.”  Click the “Next button.”</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t>9</a:t>
            </a:fld>
            <a:endParaRPr lang="en-US"/>
          </a:p>
        </p:txBody>
      </p:sp>
    </p:spTree>
    <p:extLst>
      <p:ext uri="{BB962C8B-B14F-4D97-AF65-F5344CB8AC3E}">
        <p14:creationId xmlns:p14="http://schemas.microsoft.com/office/powerpoint/2010/main" val="503979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4F4C21-1ADA-4AD6-BC71-AB0A7367BF57}" type="datetime1">
              <a:rPr lang="en-US" smtClean="0"/>
              <a:t>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2C841-449F-4040-A870-B073D3DB043F}" type="slidenum">
              <a:rPr lang="en-US" smtClean="0"/>
              <a:t>‹#›</a:t>
            </a:fld>
            <a:endParaRPr lang="en-US"/>
          </a:p>
        </p:txBody>
      </p:sp>
    </p:spTree>
    <p:extLst>
      <p:ext uri="{BB962C8B-B14F-4D97-AF65-F5344CB8AC3E}">
        <p14:creationId xmlns:p14="http://schemas.microsoft.com/office/powerpoint/2010/main" val="1558712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F2EB1-3C00-4EC2-824A-E80553008061}" type="datetime1">
              <a:rPr lang="en-US" smtClean="0"/>
              <a:t>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2C841-449F-4040-A870-B073D3DB043F}" type="slidenum">
              <a:rPr lang="en-US" smtClean="0"/>
              <a:t>‹#›</a:t>
            </a:fld>
            <a:endParaRPr lang="en-US"/>
          </a:p>
        </p:txBody>
      </p:sp>
    </p:spTree>
    <p:extLst>
      <p:ext uri="{BB962C8B-B14F-4D97-AF65-F5344CB8AC3E}">
        <p14:creationId xmlns:p14="http://schemas.microsoft.com/office/powerpoint/2010/main" val="3523379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ECD812-5F97-48C7-AF17-687B14320403}" type="datetime1">
              <a:rPr lang="en-US" smtClean="0"/>
              <a:t>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2C841-449F-4040-A870-B073D3DB043F}" type="slidenum">
              <a:rPr lang="en-US" smtClean="0"/>
              <a:t>‹#›</a:t>
            </a:fld>
            <a:endParaRPr lang="en-US"/>
          </a:p>
        </p:txBody>
      </p:sp>
    </p:spTree>
    <p:extLst>
      <p:ext uri="{BB962C8B-B14F-4D97-AF65-F5344CB8AC3E}">
        <p14:creationId xmlns:p14="http://schemas.microsoft.com/office/powerpoint/2010/main" val="189734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22BA4B-CFBD-45CA-B75A-5501EB72EE94}" type="datetime1">
              <a:rPr lang="en-US" smtClean="0"/>
              <a:t>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2C841-449F-4040-A870-B073D3DB043F}" type="slidenum">
              <a:rPr lang="en-US" smtClean="0"/>
              <a:t>‹#›</a:t>
            </a:fld>
            <a:endParaRPr lang="en-US"/>
          </a:p>
        </p:txBody>
      </p:sp>
    </p:spTree>
    <p:extLst>
      <p:ext uri="{BB962C8B-B14F-4D97-AF65-F5344CB8AC3E}">
        <p14:creationId xmlns:p14="http://schemas.microsoft.com/office/powerpoint/2010/main" val="2007544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4BE496-F230-4334-91F4-CC7A908142CB}" type="datetime1">
              <a:rPr lang="en-US" smtClean="0"/>
              <a:t>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2C841-449F-4040-A870-B073D3DB043F}" type="slidenum">
              <a:rPr lang="en-US" smtClean="0"/>
              <a:t>‹#›</a:t>
            </a:fld>
            <a:endParaRPr lang="en-US"/>
          </a:p>
        </p:txBody>
      </p:sp>
    </p:spTree>
    <p:extLst>
      <p:ext uri="{BB962C8B-B14F-4D97-AF65-F5344CB8AC3E}">
        <p14:creationId xmlns:p14="http://schemas.microsoft.com/office/powerpoint/2010/main" val="2047880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AD4CE0-0A87-4DAA-8A2C-285A8CBA0268}" type="datetime1">
              <a:rPr lang="en-US" smtClean="0"/>
              <a:t>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2C841-449F-4040-A870-B073D3DB043F}" type="slidenum">
              <a:rPr lang="en-US" smtClean="0"/>
              <a:t>‹#›</a:t>
            </a:fld>
            <a:endParaRPr lang="en-US"/>
          </a:p>
        </p:txBody>
      </p:sp>
    </p:spTree>
    <p:extLst>
      <p:ext uri="{BB962C8B-B14F-4D97-AF65-F5344CB8AC3E}">
        <p14:creationId xmlns:p14="http://schemas.microsoft.com/office/powerpoint/2010/main" val="2498011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40C745-629A-4398-85D0-F41102582069}" type="datetime1">
              <a:rPr lang="en-US" smtClean="0"/>
              <a:t>1/23/2015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B2C841-449F-4040-A870-B073D3DB043F}" type="slidenum">
              <a:rPr lang="en-US" smtClean="0"/>
              <a:t>‹#›</a:t>
            </a:fld>
            <a:endParaRPr lang="en-US"/>
          </a:p>
        </p:txBody>
      </p:sp>
    </p:spTree>
    <p:extLst>
      <p:ext uri="{BB962C8B-B14F-4D97-AF65-F5344CB8AC3E}">
        <p14:creationId xmlns:p14="http://schemas.microsoft.com/office/powerpoint/2010/main" val="2714638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DF3944-8F96-428C-A2CB-D1B3612FB80F}" type="datetime1">
              <a:rPr lang="en-US" smtClean="0"/>
              <a:t>1/23/2015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B2C841-449F-4040-A870-B073D3DB043F}" type="slidenum">
              <a:rPr lang="en-US" smtClean="0"/>
              <a:t>‹#›</a:t>
            </a:fld>
            <a:endParaRPr lang="en-US"/>
          </a:p>
        </p:txBody>
      </p:sp>
    </p:spTree>
    <p:extLst>
      <p:ext uri="{BB962C8B-B14F-4D97-AF65-F5344CB8AC3E}">
        <p14:creationId xmlns:p14="http://schemas.microsoft.com/office/powerpoint/2010/main" val="1856259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EEFD46-27CA-47A5-9F02-497E00673C48}" type="datetime1">
              <a:rPr lang="en-US" smtClean="0"/>
              <a:t>1/23/2015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B2C841-449F-4040-A870-B073D3DB043F}" type="slidenum">
              <a:rPr lang="en-US" smtClean="0"/>
              <a:t>‹#›</a:t>
            </a:fld>
            <a:endParaRPr lang="en-US"/>
          </a:p>
        </p:txBody>
      </p:sp>
    </p:spTree>
    <p:extLst>
      <p:ext uri="{BB962C8B-B14F-4D97-AF65-F5344CB8AC3E}">
        <p14:creationId xmlns:p14="http://schemas.microsoft.com/office/powerpoint/2010/main" val="824486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984B6C-9D5E-4848-A627-1D975D76B7B1}" type="datetime1">
              <a:rPr lang="en-US" smtClean="0"/>
              <a:t>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2C841-449F-4040-A870-B073D3DB043F}" type="slidenum">
              <a:rPr lang="en-US" smtClean="0"/>
              <a:t>‹#›</a:t>
            </a:fld>
            <a:endParaRPr lang="en-US"/>
          </a:p>
        </p:txBody>
      </p:sp>
    </p:spTree>
    <p:extLst>
      <p:ext uri="{BB962C8B-B14F-4D97-AF65-F5344CB8AC3E}">
        <p14:creationId xmlns:p14="http://schemas.microsoft.com/office/powerpoint/2010/main" val="130188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C5D590-B5CC-47EE-B7AA-3EEFFC4DDF00}" type="datetime1">
              <a:rPr lang="en-US" smtClean="0"/>
              <a:t>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2C841-449F-4040-A870-B073D3DB043F}" type="slidenum">
              <a:rPr lang="en-US" smtClean="0"/>
              <a:t>‹#›</a:t>
            </a:fld>
            <a:endParaRPr lang="en-US"/>
          </a:p>
        </p:txBody>
      </p:sp>
    </p:spTree>
    <p:extLst>
      <p:ext uri="{BB962C8B-B14F-4D97-AF65-F5344CB8AC3E}">
        <p14:creationId xmlns:p14="http://schemas.microsoft.com/office/powerpoint/2010/main" val="1048744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3A0897-D6A1-4C5B-ACB4-34EB53D19A8C}" type="datetime1">
              <a:rPr lang="en-US" smtClean="0"/>
              <a:t>1/23/2015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B2C841-449F-4040-A870-B073D3DB043F}" type="slidenum">
              <a:rPr lang="en-US" smtClean="0"/>
              <a:t>‹#›</a:t>
            </a:fld>
            <a:endParaRPr lang="en-US"/>
          </a:p>
        </p:txBody>
      </p:sp>
    </p:spTree>
    <p:extLst>
      <p:ext uri="{BB962C8B-B14F-4D97-AF65-F5344CB8AC3E}">
        <p14:creationId xmlns:p14="http://schemas.microsoft.com/office/powerpoint/2010/main" val="93413988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3.gif"/></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4.gif"/></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2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gif"/><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3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44.emf"/></Relationships>
</file>

<file path=ppt/slides/_rels/slide3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cid:image001.png@01D0032D.2D200830"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google.com/url?url=http://www.logtagrecorders.com/&amp;rct=j&amp;frm=1&amp;q=&amp;esrc=s&amp;sa=U&amp;ei=JJRrVKqFFoqkNsusgsgH&amp;ved=0CBYQ9QEwAA&amp;sig2=SiCh6E7FpmpVQK9A5k3GTw&amp;usg=AFQjCNEUqyBqIhrAj8Ab6tegD3jQy-4NgA"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14.gif"/><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57.emf"/></Relationships>
</file>

<file path=ppt/slides/_rels/slide4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gif"/><Relationship Id="rId4" Type="http://schemas.openxmlformats.org/officeDocument/2006/relationships/image" Target="../media/image59.emf"/></Relationships>
</file>

<file path=ppt/slides/_rels/slide46.xml.rels><?xml version="1.0" encoding="UTF-8" standalone="yes"?>
<Relationships xmlns="http://schemas.openxmlformats.org/package/2006/relationships"><Relationship Id="rId3" Type="http://schemas.openxmlformats.org/officeDocument/2006/relationships/hyperlink" Target="http://www.thermoworks.com/images/product/logger/logtag_hand_z_a.jpg"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emf"/></Relationships>
</file>

<file path=ppt/slides/_rels/slide4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4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9.emf"/><Relationship Id="rId4" Type="http://schemas.openxmlformats.org/officeDocument/2006/relationships/image" Target="../media/image68.emf"/></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71.emf"/><Relationship Id="rId4" Type="http://schemas.openxmlformats.org/officeDocument/2006/relationships/image" Target="../media/image70.emf"/></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5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emf"/></Relationships>
</file>

<file path=ppt/slides/_rels/slide5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61.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6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3.emf"/></Relationships>
</file>

<file path=ppt/slides/_rels/slide63.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6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5.emf"/></Relationships>
</file>

<file path=ppt/slides/_rels/slide6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6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6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89.emf"/><Relationship Id="rId4" Type="http://schemas.openxmlformats.org/officeDocument/2006/relationships/image" Target="../media/image88.png"/></Relationships>
</file>

<file path=ppt/slides/_rels/slide68.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91.em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7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92.emf"/></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143000"/>
          </a:xfrm>
        </p:spPr>
        <p:txBody>
          <a:bodyPr>
            <a:normAutofit/>
          </a:bodyPr>
          <a:lstStyle/>
          <a:p>
            <a:r>
              <a:rPr lang="en-US" sz="3600" dirty="0" smtClean="0">
                <a:solidFill>
                  <a:srgbClr val="FFFF00"/>
                </a:solidFill>
                <a:latin typeface="Arial Black" panose="020B0A04020102020204" pitchFamily="34" charset="0"/>
              </a:rPr>
              <a:t>LogTag Training</a:t>
            </a:r>
            <a:endParaRPr lang="en-US" sz="3600" dirty="0">
              <a:solidFill>
                <a:srgbClr val="FFFF00"/>
              </a:solidFill>
              <a:latin typeface="Arial Black" panose="020B0A040201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562600"/>
            <a:ext cx="927100" cy="1054060"/>
          </a:xfrm>
          <a:prstGeom prst="rect">
            <a:avLst/>
          </a:prstGeom>
        </p:spPr>
      </p:pic>
      <p:sp>
        <p:nvSpPr>
          <p:cNvPr id="5" name="TextBox 4"/>
          <p:cNvSpPr txBox="1"/>
          <p:nvPr/>
        </p:nvSpPr>
        <p:spPr>
          <a:xfrm>
            <a:off x="6781800" y="6089630"/>
            <a:ext cx="1905000"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January 2015</a:t>
            </a:r>
            <a:endParaRPr lang="en-US" b="1"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DBB2C841-449F-4040-A870-B073D3DB043F}" type="slidenum">
              <a:rPr lang="en-US" smtClean="0"/>
              <a:t>1</a:t>
            </a:fld>
            <a:endParaRPr lang="en-US"/>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666775"/>
            <a:ext cx="3962400" cy="3962400"/>
          </a:xfrm>
          <a:prstGeom prst="rect">
            <a:avLst/>
          </a:prstGeom>
          <a:noFill/>
          <a:ln w="381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21432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a:buBlip>
                <a:blip r:embed="rId3"/>
              </a:buBlip>
            </a:pPr>
            <a:r>
              <a:rPr lang="en-US" sz="2400" b="1" dirty="0" smtClean="0">
                <a:latin typeface="Arial" panose="020B0604020202020204" pitchFamily="34" charset="0"/>
                <a:cs typeface="Arial" panose="020B0604020202020204" pitchFamily="34" charset="0"/>
              </a:rPr>
              <a:t>Select </a:t>
            </a:r>
            <a:r>
              <a:rPr lang="en-US" sz="2400" b="1" dirty="0" smtClean="0">
                <a:solidFill>
                  <a:srgbClr val="FFFF00"/>
                </a:solidFill>
                <a:latin typeface="Arial" panose="020B0604020202020204" pitchFamily="34" charset="0"/>
                <a:cs typeface="Arial" panose="020B0604020202020204" pitchFamily="34" charset="0"/>
              </a:rPr>
              <a:t>“I accept the terms in the license agreement”</a:t>
            </a:r>
            <a:r>
              <a:rPr lang="en-US" sz="2400" b="1" dirty="0" smtClean="0">
                <a:latin typeface="Arial" panose="020B0604020202020204" pitchFamily="34" charset="0"/>
                <a:cs typeface="Arial" panose="020B0604020202020204" pitchFamily="34" charset="0"/>
              </a:rPr>
              <a:t>. Click </a:t>
            </a:r>
            <a:r>
              <a:rPr lang="en-US" sz="2400" b="1" dirty="0" smtClean="0">
                <a:solidFill>
                  <a:srgbClr val="FFFF00"/>
                </a:solidFill>
                <a:latin typeface="Arial" panose="020B0604020202020204" pitchFamily="34" charset="0"/>
                <a:cs typeface="Arial" panose="020B0604020202020204" pitchFamily="34" charset="0"/>
              </a:rPr>
              <a:t>“NEXT” </a:t>
            </a:r>
            <a:r>
              <a:rPr lang="en-US" sz="2400" b="1" dirty="0" smtClean="0">
                <a:latin typeface="Arial" panose="020B0604020202020204" pitchFamily="34" charset="0"/>
                <a:cs typeface="Arial" panose="020B0604020202020204" pitchFamily="34" charset="0"/>
              </a:rPr>
              <a:t>to accept the End-User License Agreement</a:t>
            </a:r>
          </a:p>
          <a:p>
            <a:endParaRPr lang="en-US" sz="2400" dirty="0" smtClean="0"/>
          </a:p>
          <a:p>
            <a:endParaRPr lang="en-US" sz="2400" dirty="0"/>
          </a:p>
          <a:p>
            <a:endParaRPr lang="en-US" sz="2400" dirty="0" smtClean="0"/>
          </a:p>
          <a:p>
            <a:endParaRPr lang="en-US" sz="2400" dirty="0"/>
          </a:p>
          <a:p>
            <a:endParaRPr lang="en-US" sz="2400" dirty="0" smtClean="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600200"/>
            <a:ext cx="5105400" cy="4628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DBB2C841-449F-4040-A870-B073D3DB043F}" type="slidenum">
              <a:rPr lang="en-US" smtClean="0"/>
              <a:t>10</a:t>
            </a:fld>
            <a:endParaRPr lang="en-US"/>
          </a:p>
        </p:txBody>
      </p:sp>
      <p:pic>
        <p:nvPicPr>
          <p:cNvPr id="6" name="Picture 2" descr="C:\Program Files\Microsoft Office\MEDIA\OFFICE14\Bullets\BD21298_.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799" y="4683125"/>
            <a:ext cx="803275" cy="4222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Program Files\Microsoft Office\MEDIA\OFFICE14\Bullets\BD21298_.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948777">
            <a:off x="4955991" y="5472479"/>
            <a:ext cx="803275" cy="4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1333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172200"/>
          </a:xfrm>
        </p:spPr>
        <p:txBody>
          <a:bodyPr>
            <a:normAutofit/>
          </a:bodyPr>
          <a:lstStyle/>
          <a:p>
            <a:pPr>
              <a:buBlip>
                <a:blip r:embed="rId3"/>
              </a:buBlip>
            </a:pPr>
            <a:endParaRPr lang="en-US" sz="2800" b="1" dirty="0">
              <a:solidFill>
                <a:srgbClr val="FFFF00"/>
              </a:solidFill>
              <a:latin typeface="Arial" panose="020B0604020202020204" pitchFamily="34" charset="0"/>
              <a:cs typeface="Arial" panose="020B0604020202020204" pitchFamily="34" charset="0"/>
            </a:endParaRPr>
          </a:p>
          <a:p>
            <a:pPr marL="0" indent="0">
              <a:buNone/>
            </a:pPr>
            <a:endParaRPr lang="en-US" sz="2800" b="1" dirty="0" smtClean="0">
              <a:solidFill>
                <a:srgbClr val="FFFF00"/>
              </a:solidFill>
              <a:latin typeface="Arial" panose="020B0604020202020204" pitchFamily="34" charset="0"/>
              <a:cs typeface="Arial" panose="020B0604020202020204" pitchFamily="34" charset="0"/>
            </a:endParaRPr>
          </a:p>
          <a:p>
            <a:pPr>
              <a:buBlip>
                <a:blip r:embed="rId3"/>
              </a:buBlip>
            </a:pPr>
            <a:endParaRPr lang="en-US" sz="2800" b="1" dirty="0">
              <a:solidFill>
                <a:srgbClr val="FFFF00"/>
              </a:solidFill>
              <a:latin typeface="Arial" panose="020B0604020202020204" pitchFamily="34" charset="0"/>
              <a:cs typeface="Arial" panose="020B0604020202020204" pitchFamily="34" charset="0"/>
            </a:endParaRPr>
          </a:p>
          <a:p>
            <a:pPr>
              <a:buBlip>
                <a:blip r:embed="rId3"/>
              </a:buBlip>
            </a:pPr>
            <a:endParaRPr lang="en-US" sz="2800" b="1" dirty="0" smtClean="0">
              <a:solidFill>
                <a:srgbClr val="FFFF00"/>
              </a:solidFill>
              <a:latin typeface="Arial" panose="020B0604020202020204" pitchFamily="34" charset="0"/>
              <a:cs typeface="Arial" panose="020B0604020202020204" pitchFamily="34" charset="0"/>
            </a:endParaRPr>
          </a:p>
          <a:p>
            <a:pPr>
              <a:buBlip>
                <a:blip r:embed="rId3"/>
              </a:buBlip>
            </a:pPr>
            <a:endParaRPr lang="en-US" sz="2800" b="1" dirty="0">
              <a:solidFill>
                <a:srgbClr val="FFFF00"/>
              </a:solidFill>
              <a:latin typeface="Arial" panose="020B0604020202020204" pitchFamily="34" charset="0"/>
              <a:cs typeface="Arial" panose="020B0604020202020204" pitchFamily="34" charset="0"/>
            </a:endParaRPr>
          </a:p>
          <a:p>
            <a:pPr>
              <a:buBlip>
                <a:blip r:embed="rId3"/>
              </a:buBlip>
            </a:pPr>
            <a:endParaRPr lang="en-US" sz="2800" b="1" dirty="0" smtClean="0">
              <a:solidFill>
                <a:srgbClr val="FFFF00"/>
              </a:solidFill>
              <a:latin typeface="Arial" panose="020B0604020202020204" pitchFamily="34" charset="0"/>
              <a:cs typeface="Arial" panose="020B0604020202020204" pitchFamily="34" charset="0"/>
            </a:endParaRPr>
          </a:p>
          <a:p>
            <a:pPr>
              <a:buBlip>
                <a:blip r:embed="rId3"/>
              </a:buBlip>
            </a:pPr>
            <a:endParaRPr lang="en-US" sz="2800" b="1" dirty="0" smtClean="0">
              <a:solidFill>
                <a:srgbClr val="FFFF00"/>
              </a:solidFill>
              <a:latin typeface="Arial" panose="020B0604020202020204" pitchFamily="34" charset="0"/>
              <a:cs typeface="Arial" panose="020B0604020202020204" pitchFamily="34" charset="0"/>
            </a:endParaRPr>
          </a:p>
          <a:p>
            <a:pPr>
              <a:buBlip>
                <a:blip r:embed="rId3"/>
              </a:buBlip>
            </a:pPr>
            <a:endParaRPr lang="en-US" sz="2800" b="1" dirty="0">
              <a:solidFill>
                <a:srgbClr val="FFFF00"/>
              </a:solidFill>
              <a:latin typeface="Arial" panose="020B0604020202020204" pitchFamily="34" charset="0"/>
              <a:cs typeface="Arial" panose="020B0604020202020204" pitchFamily="34" charset="0"/>
            </a:endParaRPr>
          </a:p>
          <a:p>
            <a:pPr>
              <a:buBlip>
                <a:blip r:embed="rId3"/>
              </a:buBlip>
            </a:pPr>
            <a:endParaRPr lang="en-US" sz="2800" b="1" dirty="0" smtClean="0">
              <a:latin typeface="Arial" panose="020B0604020202020204" pitchFamily="34" charset="0"/>
              <a:cs typeface="Arial" panose="020B0604020202020204" pitchFamily="34" charset="0"/>
            </a:endParaRPr>
          </a:p>
          <a:p>
            <a:pPr>
              <a:buBlip>
                <a:blip r:embed="rId3"/>
              </a:buBlip>
            </a:pPr>
            <a:endParaRPr lang="en-US" sz="2800" b="1" dirty="0">
              <a:latin typeface="Arial" panose="020B0604020202020204" pitchFamily="34" charset="0"/>
              <a:cs typeface="Arial" panose="020B0604020202020204" pitchFamily="34" charset="0"/>
            </a:endParaRPr>
          </a:p>
          <a:p>
            <a:pPr>
              <a:buBlip>
                <a:blip r:embed="rId3"/>
              </a:buBlip>
            </a:pPr>
            <a:endParaRPr lang="en-US" sz="2800" b="1" dirty="0" smtClean="0">
              <a:latin typeface="Arial" panose="020B0604020202020204" pitchFamily="34" charset="0"/>
              <a:cs typeface="Arial" panose="020B0604020202020204" pitchFamily="34" charset="0"/>
            </a:endParaRPr>
          </a:p>
          <a:p>
            <a:pPr marL="0" indent="0">
              <a:buNone/>
            </a:pPr>
            <a:endParaRPr lang="en-US" sz="2800" b="1" dirty="0">
              <a:solidFill>
                <a:srgbClr val="FFFF00"/>
              </a:solidFill>
              <a:latin typeface="Arial" panose="020B0604020202020204" pitchFamily="34" charset="0"/>
              <a:cs typeface="Arial" panose="020B0604020202020204" pitchFamily="34" charset="0"/>
            </a:endParaRPr>
          </a:p>
          <a:p>
            <a:pPr>
              <a:buBlip>
                <a:blip r:embed="rId3"/>
              </a:buBlip>
            </a:pPr>
            <a:endParaRPr lang="en-US" sz="2800" b="1" dirty="0">
              <a:solidFill>
                <a:srgbClr val="FFFF00"/>
              </a:solidFill>
              <a:latin typeface="Arial" panose="020B0604020202020204" pitchFamily="34" charset="0"/>
              <a:cs typeface="Arial" panose="020B0604020202020204" pitchFamily="34" charset="0"/>
            </a:endParaRPr>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715" y="1517830"/>
            <a:ext cx="6280885" cy="509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DBB2C841-449F-4040-A870-B073D3DB043F}" type="slidenum">
              <a:rPr lang="en-US" smtClean="0"/>
              <a:t>11</a:t>
            </a:fld>
            <a:endParaRPr lang="en-US"/>
          </a:p>
        </p:txBody>
      </p:sp>
      <p:sp>
        <p:nvSpPr>
          <p:cNvPr id="6" name="TextBox 5"/>
          <p:cNvSpPr txBox="1"/>
          <p:nvPr/>
        </p:nvSpPr>
        <p:spPr>
          <a:xfrm>
            <a:off x="228600" y="304800"/>
            <a:ext cx="8229600" cy="830997"/>
          </a:xfrm>
          <a:prstGeom prst="rect">
            <a:avLst/>
          </a:prstGeom>
          <a:noFill/>
        </p:spPr>
        <p:txBody>
          <a:bodyPr wrap="square" rtlCol="0">
            <a:spAutoFit/>
          </a:bodyPr>
          <a:lstStyle/>
          <a:p>
            <a:pPr marL="342900" indent="-342900">
              <a:buBlip>
                <a:blip r:embed="rId3"/>
              </a:buBlip>
            </a:pPr>
            <a:r>
              <a:rPr lang="en-US" sz="2400" b="1" dirty="0" smtClean="0">
                <a:latin typeface="Arial" panose="020B0604020202020204" pitchFamily="34" charset="0"/>
                <a:cs typeface="Arial" panose="020B0604020202020204" pitchFamily="34" charset="0"/>
              </a:rPr>
              <a:t>Accept the folder name that is populated or click on </a:t>
            </a:r>
            <a:r>
              <a:rPr lang="en-US" sz="2400" b="1" dirty="0" smtClean="0">
                <a:solidFill>
                  <a:srgbClr val="FFFF00"/>
                </a:solidFill>
                <a:latin typeface="Arial" panose="020B0604020202020204" pitchFamily="34" charset="0"/>
                <a:cs typeface="Arial" panose="020B0604020202020204" pitchFamily="34" charset="0"/>
              </a:rPr>
              <a:t>BROWSE </a:t>
            </a:r>
            <a:r>
              <a:rPr lang="en-US" sz="2400" b="1" dirty="0" smtClean="0">
                <a:latin typeface="Arial" panose="020B0604020202020204" pitchFamily="34" charset="0"/>
                <a:cs typeface="Arial" panose="020B0604020202020204" pitchFamily="34" charset="0"/>
              </a:rPr>
              <a:t>to select another location.  Click Next.</a:t>
            </a:r>
            <a:endParaRPr lang="en-US" sz="2400" b="1" dirty="0">
              <a:latin typeface="Arial" panose="020B0604020202020204" pitchFamily="34" charset="0"/>
              <a:cs typeface="Arial" panose="020B0604020202020204" pitchFamily="34" charset="0"/>
            </a:endParaRPr>
          </a:p>
        </p:txBody>
      </p:sp>
      <p:pic>
        <p:nvPicPr>
          <p:cNvPr id="2050" name="Picture 2" descr="C:\Program Files\Microsoft Office\MEDIA\OFFICE14\Bullets\BD21298_.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596002">
            <a:off x="4052866" y="5626233"/>
            <a:ext cx="767643" cy="34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857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t>12</a:t>
            </a:fld>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47800"/>
            <a:ext cx="6058301"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33400" y="457200"/>
            <a:ext cx="7924800"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Click </a:t>
            </a:r>
            <a:r>
              <a:rPr lang="en-US" sz="2400" b="1" dirty="0" smtClean="0">
                <a:solidFill>
                  <a:srgbClr val="FFFF00"/>
                </a:solidFill>
                <a:latin typeface="Arial" panose="020B0604020202020204" pitchFamily="34" charset="0"/>
                <a:cs typeface="Arial" panose="020B0604020202020204" pitchFamily="34" charset="0"/>
              </a:rPr>
              <a:t>“INSTALL” </a:t>
            </a:r>
            <a:r>
              <a:rPr lang="en-US" sz="2400" b="1" dirty="0" smtClean="0">
                <a:latin typeface="Arial" panose="020B0604020202020204" pitchFamily="34" charset="0"/>
                <a:cs typeface="Arial" panose="020B0604020202020204" pitchFamily="34" charset="0"/>
              </a:rPr>
              <a:t>to begin the LogTag Analyzer installation</a:t>
            </a:r>
            <a:endParaRPr lang="en-US" sz="2400" b="1" dirty="0">
              <a:latin typeface="Arial" panose="020B0604020202020204" pitchFamily="34" charset="0"/>
              <a:cs typeface="Arial" panose="020B0604020202020204" pitchFamily="34" charset="0"/>
            </a:endParaRPr>
          </a:p>
        </p:txBody>
      </p:sp>
      <p:pic>
        <p:nvPicPr>
          <p:cNvPr id="3074" name="Picture 2" descr="C:\Program Files\Microsoft Office\MEDIA\OFFICE14\Bullets\BD2129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2388">
            <a:off x="3943591" y="4931232"/>
            <a:ext cx="1124151"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8146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47800"/>
            <a:ext cx="6248400" cy="487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DBB2C841-449F-4040-A870-B073D3DB043F}" type="slidenum">
              <a:rPr lang="en-US" smtClean="0"/>
              <a:t>13</a:t>
            </a:fld>
            <a:endParaRPr lang="en-US"/>
          </a:p>
        </p:txBody>
      </p:sp>
      <p:sp>
        <p:nvSpPr>
          <p:cNvPr id="6" name="TextBox 5"/>
          <p:cNvSpPr txBox="1"/>
          <p:nvPr/>
        </p:nvSpPr>
        <p:spPr>
          <a:xfrm>
            <a:off x="762000" y="457200"/>
            <a:ext cx="7239000" cy="830997"/>
          </a:xfrm>
          <a:prstGeom prst="rect">
            <a:avLst/>
          </a:prstGeom>
          <a:noFill/>
        </p:spPr>
        <p:txBody>
          <a:bodyPr wrap="square" rtlCol="0">
            <a:spAutoFit/>
          </a:bodyPr>
          <a:lstStyle/>
          <a:p>
            <a:pPr marL="342900" indent="-342900">
              <a:buBlip>
                <a:blip r:embed="rId4"/>
              </a:buBlip>
            </a:pPr>
            <a:r>
              <a:rPr lang="en-US" sz="2400" b="1" dirty="0" smtClean="0">
                <a:latin typeface="Arial" panose="020B0604020202020204" pitchFamily="34" charset="0"/>
                <a:cs typeface="Arial" panose="020B0604020202020204" pitchFamily="34" charset="0"/>
              </a:rPr>
              <a:t>The progress of the installation is indicated by the green bar </a:t>
            </a:r>
            <a:endParaRPr lang="en-US" sz="2400" b="1" dirty="0">
              <a:latin typeface="Arial" panose="020B0604020202020204" pitchFamily="34" charset="0"/>
              <a:cs typeface="Arial" panose="020B0604020202020204" pitchFamily="34" charset="0"/>
            </a:endParaRPr>
          </a:p>
        </p:txBody>
      </p:sp>
      <p:pic>
        <p:nvPicPr>
          <p:cNvPr id="5122" name="Picture 2" descr="C:\Program Files\Microsoft Office\MEDIA\OFFICE14\Bullets\BD21298_.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044844">
            <a:off x="2769039" y="4021380"/>
            <a:ext cx="609600" cy="361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7580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0"/>
            <a:ext cx="702628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DBB2C841-449F-4040-A870-B073D3DB043F}" type="slidenum">
              <a:rPr lang="en-US" smtClean="0"/>
              <a:t>14</a:t>
            </a:fld>
            <a:endParaRPr lang="en-US"/>
          </a:p>
        </p:txBody>
      </p:sp>
      <p:sp>
        <p:nvSpPr>
          <p:cNvPr id="6" name="TextBox 5"/>
          <p:cNvSpPr txBox="1"/>
          <p:nvPr/>
        </p:nvSpPr>
        <p:spPr>
          <a:xfrm>
            <a:off x="457200" y="381000"/>
            <a:ext cx="8153400"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Click </a:t>
            </a:r>
            <a:r>
              <a:rPr lang="en-US" sz="2400" b="1" dirty="0" smtClean="0">
                <a:solidFill>
                  <a:srgbClr val="FFFF00"/>
                </a:solidFill>
                <a:latin typeface="Arial" panose="020B0604020202020204" pitchFamily="34" charset="0"/>
                <a:cs typeface="Arial" panose="020B0604020202020204" pitchFamily="34" charset="0"/>
              </a:rPr>
              <a:t>“FINISH”</a:t>
            </a:r>
            <a:endParaRPr lang="en-US" sz="2400" b="1" dirty="0">
              <a:solidFill>
                <a:srgbClr val="FFFF00"/>
              </a:solidFill>
              <a:latin typeface="Arial" panose="020B0604020202020204" pitchFamily="34" charset="0"/>
              <a:cs typeface="Arial" panose="020B0604020202020204" pitchFamily="34" charset="0"/>
            </a:endParaRPr>
          </a:p>
        </p:txBody>
      </p:sp>
      <p:pic>
        <p:nvPicPr>
          <p:cNvPr id="4098" name="Picture 2" descr="C:\Program Files\Microsoft Office\MEDIA\OFFICE14\Bullets\BD2129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51216">
            <a:off x="4777624" y="5659324"/>
            <a:ext cx="727076" cy="4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483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400" b="1" dirty="0" smtClean="0">
                <a:latin typeface="Arial" panose="020B0604020202020204" pitchFamily="34" charset="0"/>
                <a:cs typeface="Arial" panose="020B0604020202020204" pitchFamily="34" charset="0"/>
              </a:rPr>
              <a:t>Look for the newly installed LogTag Analyzer Software icon on your desktop.  If you do not see the icon there look in your </a:t>
            </a:r>
            <a:r>
              <a:rPr lang="en-US" sz="2400" b="1" dirty="0" smtClean="0">
                <a:solidFill>
                  <a:srgbClr val="FFFF00"/>
                </a:solidFill>
                <a:latin typeface="Arial" panose="020B0604020202020204" pitchFamily="34" charset="0"/>
                <a:cs typeface="Arial" panose="020B0604020202020204" pitchFamily="34" charset="0"/>
              </a:rPr>
              <a:t>“START” </a:t>
            </a:r>
            <a:r>
              <a:rPr lang="en-US" sz="2400" b="1" dirty="0" smtClean="0">
                <a:latin typeface="Arial" panose="020B0604020202020204" pitchFamily="34" charset="0"/>
                <a:cs typeface="Arial" panose="020B0604020202020204" pitchFamily="34" charset="0"/>
              </a:rPr>
              <a:t>menu</a:t>
            </a:r>
            <a:endParaRPr lang="en-US" sz="2400" b="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DBB2C841-449F-4040-A870-B073D3DB043F}" type="slidenum">
              <a:rPr lang="en-US" smtClean="0"/>
              <a:t>15</a:t>
            </a:fld>
            <a:endParaRPr lang="en-US"/>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33600" y="1752600"/>
            <a:ext cx="3557186" cy="4842648"/>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9913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a:spcAft>
                <a:spcPts val="1800"/>
              </a:spcAft>
              <a:buBlip>
                <a:blip r:embed="rId3"/>
              </a:buBlip>
            </a:pPr>
            <a:r>
              <a:rPr lang="en-US" sz="2400" b="1" dirty="0" smtClean="0">
                <a:latin typeface="Arial" panose="020B0604020202020204" pitchFamily="34" charset="0"/>
                <a:cs typeface="Arial" panose="020B0604020202020204" pitchFamily="34" charset="0"/>
              </a:rPr>
              <a:t>On your desktop, double-click on the newly installed shortcut for the LogTag Analyzer Software.  If you do not see the LogTag Icon on your desktop, look in your </a:t>
            </a:r>
            <a:r>
              <a:rPr lang="en-US" sz="2400" b="1" dirty="0" smtClean="0">
                <a:solidFill>
                  <a:srgbClr val="FFFF00"/>
                </a:solidFill>
                <a:latin typeface="Arial" panose="020B0604020202020204" pitchFamily="34" charset="0"/>
                <a:cs typeface="Arial" panose="020B0604020202020204" pitchFamily="34" charset="0"/>
              </a:rPr>
              <a:t>“START” </a:t>
            </a:r>
            <a:r>
              <a:rPr lang="en-US" sz="2400" b="1" dirty="0" smtClean="0">
                <a:latin typeface="Arial" panose="020B0604020202020204" pitchFamily="34" charset="0"/>
                <a:cs typeface="Arial" panose="020B0604020202020204" pitchFamily="34" charset="0"/>
              </a:rPr>
              <a:t>menu</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5373" y="304800"/>
            <a:ext cx="2743200" cy="68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4493" y="1981200"/>
            <a:ext cx="2010508"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DBB2C841-449F-4040-A870-B073D3DB043F}" type="slidenum">
              <a:rPr lang="en-US" smtClean="0"/>
              <a:t>16</a:t>
            </a:fld>
            <a:endParaRPr lang="en-US"/>
          </a:p>
        </p:txBody>
      </p:sp>
      <p:pic>
        <p:nvPicPr>
          <p:cNvPr id="717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2362200"/>
            <a:ext cx="57150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91985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2819400"/>
          </a:xfrm>
        </p:spPr>
        <p:txBody>
          <a:bodyPr>
            <a:normAutofit/>
          </a:bodyPr>
          <a:lstStyle/>
          <a:p>
            <a:r>
              <a:rPr lang="en-US" sz="4000" dirty="0" smtClean="0">
                <a:solidFill>
                  <a:srgbClr val="FFFF00"/>
                </a:solidFill>
                <a:latin typeface="Arial Black" panose="020B0A04020102020204" pitchFamily="34" charset="0"/>
              </a:rPr>
              <a:t>Configuring the LogTag</a:t>
            </a:r>
            <a:br>
              <a:rPr lang="en-US" sz="4000" dirty="0" smtClean="0">
                <a:solidFill>
                  <a:srgbClr val="FFFF00"/>
                </a:solidFill>
                <a:latin typeface="Arial Black" panose="020B0A04020102020204" pitchFamily="34" charset="0"/>
              </a:rPr>
            </a:br>
            <a:endParaRPr lang="en-US" sz="4000" dirty="0">
              <a:solidFill>
                <a:srgbClr val="FFFF00"/>
              </a:solidFill>
              <a:latin typeface="Arial Black" panose="020B0A04020102020204" pitchFamily="34" charset="0"/>
            </a:endParaRPr>
          </a:p>
        </p:txBody>
      </p:sp>
      <p:sp>
        <p:nvSpPr>
          <p:cNvPr id="5" name="Slide Number Placeholder 4"/>
          <p:cNvSpPr>
            <a:spLocks noGrp="1"/>
          </p:cNvSpPr>
          <p:nvPr>
            <p:ph type="sldNum" sz="quarter" idx="12"/>
          </p:nvPr>
        </p:nvSpPr>
        <p:spPr/>
        <p:txBody>
          <a:bodyPr/>
          <a:lstStyle/>
          <a:p>
            <a:fld id="{DBB2C841-449F-4040-A870-B073D3DB043F}" type="slidenum">
              <a:rPr lang="en-US" smtClean="0"/>
              <a:t>17</a:t>
            </a:fld>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743200"/>
            <a:ext cx="4699000" cy="3039192"/>
          </a:xfrm>
          <a:prstGeom prst="rect">
            <a:avLst/>
          </a:prstGeom>
          <a:noFill/>
          <a:ln w="9525">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91686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t>18</a:t>
            </a:fld>
            <a:endParaRPr lang="en-US"/>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09600"/>
            <a:ext cx="5181600" cy="4622509"/>
          </a:xfrm>
          <a:prstGeom prst="rect">
            <a:avLst/>
          </a:prstGeom>
          <a:noFill/>
          <a:ln w="381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16386" name="Picture 2" descr="C:\Program Files\Microsoft Office\MEDIA\OFFICE14\Bullets\BD2129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191" y="3352800"/>
            <a:ext cx="955675" cy="955675"/>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892082">
            <a:off x="3944144" y="1433705"/>
            <a:ext cx="950913"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51093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t>19</a:t>
            </a:fld>
            <a:endParaRPr lang="en-US"/>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81000"/>
            <a:ext cx="4318000" cy="5888182"/>
          </a:xfrm>
          <a:prstGeom prst="rect">
            <a:avLst/>
          </a:prstGeom>
          <a:noFill/>
          <a:ln w="381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407580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62000"/>
          </a:xfrm>
        </p:spPr>
        <p:txBody>
          <a:bodyPr>
            <a:normAutofit/>
          </a:bodyPr>
          <a:lstStyle/>
          <a:p>
            <a:r>
              <a:rPr lang="en-US" sz="3600" b="1" dirty="0" smtClean="0">
                <a:solidFill>
                  <a:srgbClr val="FFFF00"/>
                </a:solidFill>
                <a:latin typeface="Arial Black" panose="020B0A04020102020204" pitchFamily="34" charset="0"/>
              </a:rPr>
              <a:t>LogTag Training Outline</a:t>
            </a:r>
            <a:endParaRPr lang="en-US" sz="3600" b="1" dirty="0">
              <a:solidFill>
                <a:srgbClr val="FFFF00"/>
              </a:solidFill>
              <a:latin typeface="Arial Black" panose="020B0A04020102020204" pitchFamily="34" charset="0"/>
            </a:endParaRPr>
          </a:p>
        </p:txBody>
      </p:sp>
      <p:sp>
        <p:nvSpPr>
          <p:cNvPr id="3" name="Content Placeholder 2"/>
          <p:cNvSpPr>
            <a:spLocks noGrp="1"/>
          </p:cNvSpPr>
          <p:nvPr>
            <p:ph idx="1"/>
          </p:nvPr>
        </p:nvSpPr>
        <p:spPr>
          <a:xfrm>
            <a:off x="457200" y="1524000"/>
            <a:ext cx="8534400" cy="4800600"/>
          </a:xfrm>
        </p:spPr>
        <p:txBody>
          <a:bodyPr>
            <a:normAutofit fontScale="85000" lnSpcReduction="10000"/>
          </a:bodyPr>
          <a:lstStyle/>
          <a:p>
            <a:pPr>
              <a:lnSpc>
                <a:spcPct val="160000"/>
              </a:lnSpc>
              <a:buBlip>
                <a:blip r:embed="rId3"/>
              </a:buBlip>
            </a:pPr>
            <a:r>
              <a:rPr lang="en-US" sz="2400" b="1" dirty="0" smtClean="0">
                <a:latin typeface="Arial" panose="020B0604020202020204" pitchFamily="34" charset="0"/>
                <a:cs typeface="Arial" panose="020B0604020202020204" pitchFamily="34" charset="0"/>
              </a:rPr>
              <a:t>Things Needed to Install the LogTag</a:t>
            </a:r>
          </a:p>
          <a:p>
            <a:pPr>
              <a:lnSpc>
                <a:spcPct val="160000"/>
              </a:lnSpc>
              <a:buBlip>
                <a:blip r:embed="rId3"/>
              </a:buBlip>
            </a:pPr>
            <a:r>
              <a:rPr lang="en-US" sz="2400" b="1" dirty="0">
                <a:latin typeface="Arial" panose="020B0604020202020204" pitchFamily="34" charset="0"/>
                <a:cs typeface="Arial" panose="020B0604020202020204" pitchFamily="34" charset="0"/>
              </a:rPr>
              <a:t>Installing the LogTag Software</a:t>
            </a:r>
          </a:p>
          <a:p>
            <a:pPr>
              <a:lnSpc>
                <a:spcPct val="160000"/>
              </a:lnSpc>
              <a:buBlip>
                <a:blip r:embed="rId3"/>
              </a:buBlip>
            </a:pPr>
            <a:r>
              <a:rPr lang="en-US" sz="2400" b="1" dirty="0">
                <a:latin typeface="Arial" panose="020B0604020202020204" pitchFamily="34" charset="0"/>
                <a:cs typeface="Arial" panose="020B0604020202020204" pitchFamily="34" charset="0"/>
              </a:rPr>
              <a:t>Configuring the LogTag</a:t>
            </a:r>
            <a:endParaRPr lang="en-US" sz="2400" b="1" dirty="0" smtClean="0">
              <a:latin typeface="Arial" panose="020B0604020202020204" pitchFamily="34" charset="0"/>
              <a:cs typeface="Arial" panose="020B0604020202020204" pitchFamily="34" charset="0"/>
            </a:endParaRPr>
          </a:p>
          <a:p>
            <a:pPr>
              <a:lnSpc>
                <a:spcPct val="160000"/>
              </a:lnSpc>
              <a:buBlip>
                <a:blip r:embed="rId3"/>
              </a:buBlip>
            </a:pPr>
            <a:r>
              <a:rPr lang="en-US" sz="2400" b="1" dirty="0" smtClean="0">
                <a:latin typeface="Arial" panose="020B0604020202020204" pitchFamily="34" charset="0"/>
                <a:cs typeface="Arial" panose="020B0604020202020204" pitchFamily="34" charset="0"/>
              </a:rPr>
              <a:t>Preparing the LogTag</a:t>
            </a:r>
          </a:p>
          <a:p>
            <a:pPr>
              <a:lnSpc>
                <a:spcPct val="160000"/>
              </a:lnSpc>
              <a:buBlip>
                <a:blip r:embed="rId3"/>
              </a:buBlip>
            </a:pPr>
            <a:r>
              <a:rPr lang="en-US" sz="2400" b="1" dirty="0" smtClean="0">
                <a:latin typeface="Arial" panose="020B0604020202020204" pitchFamily="34" charset="0"/>
                <a:cs typeface="Arial" panose="020B0604020202020204" pitchFamily="34" charset="0"/>
              </a:rPr>
              <a:t>Starting the LogTag</a:t>
            </a:r>
          </a:p>
          <a:p>
            <a:pPr>
              <a:lnSpc>
                <a:spcPct val="160000"/>
              </a:lnSpc>
              <a:buBlip>
                <a:blip r:embed="rId3"/>
              </a:buBlip>
            </a:pPr>
            <a:r>
              <a:rPr lang="en-US" sz="2400" b="1" dirty="0" smtClean="0">
                <a:latin typeface="Arial" panose="020B0604020202020204" pitchFamily="34" charset="0"/>
                <a:cs typeface="Arial" panose="020B0604020202020204" pitchFamily="34" charset="0"/>
              </a:rPr>
              <a:t>Reviewing Daily Statistics</a:t>
            </a:r>
          </a:p>
          <a:p>
            <a:pPr>
              <a:lnSpc>
                <a:spcPct val="160000"/>
              </a:lnSpc>
              <a:buBlip>
                <a:blip r:embed="rId3"/>
              </a:buBlip>
            </a:pPr>
            <a:r>
              <a:rPr lang="en-US" sz="2400" b="1" dirty="0" smtClean="0">
                <a:latin typeface="Arial" panose="020B0604020202020204" pitchFamily="34" charset="0"/>
                <a:cs typeface="Arial" panose="020B0604020202020204" pitchFamily="34" charset="0"/>
              </a:rPr>
              <a:t>Alarm and Temperature Excursions</a:t>
            </a:r>
          </a:p>
          <a:p>
            <a:pPr>
              <a:lnSpc>
                <a:spcPct val="160000"/>
              </a:lnSpc>
              <a:buBlip>
                <a:blip r:embed="rId3"/>
              </a:buBlip>
            </a:pPr>
            <a:r>
              <a:rPr lang="en-US" sz="2400" b="1" dirty="0" smtClean="0">
                <a:latin typeface="Arial" panose="020B0604020202020204" pitchFamily="34" charset="0"/>
                <a:cs typeface="Arial" panose="020B0604020202020204" pitchFamily="34" charset="0"/>
              </a:rPr>
              <a:t>Analyzing Data from the LogTag</a:t>
            </a:r>
          </a:p>
          <a:p>
            <a:pPr>
              <a:lnSpc>
                <a:spcPct val="160000"/>
              </a:lnSpc>
              <a:buBlip>
                <a:blip r:embed="rId3"/>
              </a:buBlip>
            </a:pPr>
            <a:r>
              <a:rPr lang="en-US" sz="2400" b="1" dirty="0" smtClean="0">
                <a:latin typeface="Arial" panose="020B0604020202020204" pitchFamily="34" charset="0"/>
                <a:cs typeface="Arial" panose="020B0604020202020204" pitchFamily="34" charset="0"/>
              </a:rPr>
              <a:t>Trouble-Shooting the LogTag</a:t>
            </a:r>
          </a:p>
          <a:p>
            <a:endParaRPr lang="en-US" sz="2400" dirty="0" smtClean="0"/>
          </a:p>
        </p:txBody>
      </p:sp>
      <p:sp>
        <p:nvSpPr>
          <p:cNvPr id="5" name="Slide Number Placeholder 4"/>
          <p:cNvSpPr>
            <a:spLocks noGrp="1"/>
          </p:cNvSpPr>
          <p:nvPr>
            <p:ph type="sldNum" sz="quarter" idx="12"/>
          </p:nvPr>
        </p:nvSpPr>
        <p:spPr/>
        <p:txBody>
          <a:bodyPr/>
          <a:lstStyle/>
          <a:p>
            <a:fld id="{DBB2C841-449F-4040-A870-B073D3DB043F}" type="slidenum">
              <a:rPr lang="en-US" smtClean="0"/>
              <a:t>2</a:t>
            </a:fld>
            <a:endParaRPr lang="en-US"/>
          </a:p>
        </p:txBody>
      </p:sp>
    </p:spTree>
    <p:extLst>
      <p:ext uri="{BB962C8B-B14F-4D97-AF65-F5344CB8AC3E}">
        <p14:creationId xmlns:p14="http://schemas.microsoft.com/office/powerpoint/2010/main" val="21051618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a:spcAft>
                <a:spcPts val="1800"/>
              </a:spcAft>
              <a:buBlip>
                <a:blip r:embed="rId3"/>
              </a:buBlip>
            </a:pPr>
            <a:r>
              <a:rPr lang="en-US" sz="2400" b="1" dirty="0" smtClean="0">
                <a:latin typeface="Arial" panose="020B0604020202020204" pitchFamily="34" charset="0"/>
                <a:cs typeface="Arial" panose="020B0604020202020204" pitchFamily="34" charset="0"/>
              </a:rPr>
              <a:t>Insert the LogTag into the docking station with the digital screen facing frontward, until it clicks</a:t>
            </a:r>
          </a:p>
          <a:p>
            <a:pPr>
              <a:spcAft>
                <a:spcPts val="1800"/>
              </a:spcAft>
              <a:buBlip>
                <a:blip r:embed="rId3"/>
              </a:buBlip>
            </a:pPr>
            <a:r>
              <a:rPr lang="en-US" sz="2400" b="1" dirty="0" smtClean="0">
                <a:latin typeface="Arial" panose="020B0604020202020204" pitchFamily="34" charset="0"/>
                <a:cs typeface="Arial" panose="020B0604020202020204" pitchFamily="34" charset="0"/>
              </a:rPr>
              <a:t>The LogTag Analyzer software will open on your screen</a:t>
            </a:r>
          </a:p>
          <a:p>
            <a:endParaRPr lang="en-US" dirty="0"/>
          </a:p>
          <a:p>
            <a:endParaRPr lang="en-US" dirty="0" smtClean="0"/>
          </a:p>
          <a:p>
            <a:endParaRPr 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743200"/>
            <a:ext cx="60198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 y="177800"/>
            <a:ext cx="8128000" cy="650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B2C841-449F-4040-A870-B073D3DB043F}" type="slidenum">
              <a:rPr lang="en-US" smtClean="0"/>
              <a:t>20</a:t>
            </a:fld>
            <a:endParaRPr lang="en-US"/>
          </a:p>
        </p:txBody>
      </p:sp>
    </p:spTree>
    <p:extLst>
      <p:ext uri="{BB962C8B-B14F-4D97-AF65-F5344CB8AC3E}">
        <p14:creationId xmlns:p14="http://schemas.microsoft.com/office/powerpoint/2010/main" val="23572080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B2C841-449F-4040-A870-B073D3DB043F}" type="slidenum">
              <a:rPr lang="en-US" smtClean="0"/>
              <a:t>21</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1"/>
            <a:ext cx="8458200" cy="624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6700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t>22</a:t>
            </a:fld>
            <a:endParaRPr lang="en-US"/>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7188201" cy="539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C:\Program Files\Microsoft Office\MEDIA\OFFICE14\Bullets\BD2129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433615">
            <a:off x="1565176" y="2957110"/>
            <a:ext cx="685799" cy="34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3143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36328"/>
          </a:xfrm>
        </p:spPr>
        <p:txBody>
          <a:bodyPr>
            <a:noAutofit/>
          </a:bodyPr>
          <a:lstStyle/>
          <a:p>
            <a:pPr algn="l"/>
            <a:r>
              <a:rPr lang="en-US" sz="2400" b="1" dirty="0" smtClean="0">
                <a:latin typeface="Arial" panose="020B0604020202020204" pitchFamily="34" charset="0"/>
                <a:cs typeface="Arial" panose="020B0604020202020204" pitchFamily="34" charset="0"/>
              </a:rPr>
              <a:t>Click </a:t>
            </a:r>
            <a:r>
              <a:rPr lang="en-US" sz="2400" b="1" dirty="0" smtClean="0">
                <a:solidFill>
                  <a:srgbClr val="FFFF00"/>
                </a:solidFill>
                <a:latin typeface="Arial" panose="020B0604020202020204" pitchFamily="34" charset="0"/>
                <a:cs typeface="Arial" panose="020B0604020202020204" pitchFamily="34" charset="0"/>
              </a:rPr>
              <a:t>“NEXT”</a:t>
            </a:r>
            <a:endParaRPr lang="en-US" sz="2400" b="1" dirty="0">
              <a:solidFill>
                <a:srgbClr val="FFFF0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DBB2C841-449F-4040-A870-B073D3DB043F}" type="slidenum">
              <a:rPr lang="en-US" smtClean="0"/>
              <a:t>23</a:t>
            </a:fld>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7315200"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descr="C:\Program Files\Microsoft Office\MEDIA\OFFICE14\Bullets\BD2129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883072">
            <a:off x="5333575" y="5410199"/>
            <a:ext cx="727076" cy="4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0775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90423"/>
            <a:ext cx="78486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DBB2C841-449F-4040-A870-B073D3DB043F}" type="slidenum">
              <a:rPr lang="en-US" smtClean="0"/>
              <a:t>24</a:t>
            </a:fld>
            <a:endParaRPr lang="en-US"/>
          </a:p>
        </p:txBody>
      </p:sp>
      <p:pic>
        <p:nvPicPr>
          <p:cNvPr id="6" name="Picture 2" descr="C:\Program Files\Microsoft Office\MEDIA\OFFICE14\Bullets\BD2129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5295900"/>
            <a:ext cx="387350" cy="38735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Program Files\Microsoft Office\MEDIA\OFFICE14\Bullets\BD2129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321106">
            <a:off x="3579723" y="428446"/>
            <a:ext cx="381000"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3346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t>25</a:t>
            </a:fld>
            <a:endParaRPr lang="en-US"/>
          </a:p>
        </p:txBody>
      </p:sp>
      <p:pic>
        <p:nvPicPr>
          <p:cNvPr id="14338" name="Picture 2" descr="C:\Program Files\Microsoft Office\MEDIA\OFFICE14\Bullets\BD21298_.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8991600" y="2190036"/>
            <a:ext cx="587732" cy="5877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57200"/>
            <a:ext cx="8001000" cy="5791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98725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t>26</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2400"/>
            <a:ext cx="74676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descr="C:\Program Files\Microsoft Office\MEDIA\OFFICE14\Bullets\BD2129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flipV="1">
            <a:off x="5486400" y="6080124"/>
            <a:ext cx="339725" cy="33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9256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B2C841-449F-4040-A870-B073D3DB043F}" type="slidenum">
              <a:rPr lang="en-US" smtClean="0"/>
              <a:t>27</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229600" cy="581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4477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t>28</a:t>
            </a:fld>
            <a:endParaRPr lang="en-US"/>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1000"/>
            <a:ext cx="72390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62934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t>29</a:t>
            </a:fld>
            <a:endParaRPr lang="en-US"/>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52400"/>
            <a:ext cx="8001000" cy="6384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C:\Program Files\Microsoft Office\MEDIA\OFFICE14\Bullets\BD2129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883072">
            <a:off x="6359815" y="5154207"/>
            <a:ext cx="727076" cy="4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976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448675" cy="1143000"/>
          </a:xfrm>
        </p:spPr>
        <p:txBody>
          <a:bodyPr>
            <a:normAutofit fontScale="90000"/>
          </a:bodyPr>
          <a:lstStyle/>
          <a:p>
            <a:r>
              <a:rPr lang="en-US" dirty="0" smtClean="0"/>
              <a:t/>
            </a:r>
            <a:br>
              <a:rPr lang="en-US" dirty="0" smtClean="0"/>
            </a:br>
            <a:r>
              <a:rPr lang="en-US" dirty="0"/>
              <a:t/>
            </a:r>
            <a:br>
              <a:rPr lang="en-US" dirty="0"/>
            </a:br>
            <a:endParaRPr lang="en-US" dirty="0"/>
          </a:p>
        </p:txBody>
      </p:sp>
      <p:sp>
        <p:nvSpPr>
          <p:cNvPr id="4" name="Content Placeholder 3"/>
          <p:cNvSpPr>
            <a:spLocks noGrp="1"/>
          </p:cNvSpPr>
          <p:nvPr>
            <p:ph idx="1"/>
          </p:nvPr>
        </p:nvSpPr>
        <p:spPr>
          <a:xfrm>
            <a:off x="304800" y="1447800"/>
            <a:ext cx="8382000" cy="4678363"/>
          </a:xfrm>
        </p:spPr>
        <p:txBody>
          <a:bodyPr>
            <a:normAutofit fontScale="92500" lnSpcReduction="20000"/>
          </a:bodyPr>
          <a:lstStyle/>
          <a:p>
            <a:pPr>
              <a:lnSpc>
                <a:spcPct val="250000"/>
              </a:lnSpc>
              <a:buBlip>
                <a:blip r:embed="rId3"/>
              </a:buBlip>
            </a:pPr>
            <a:r>
              <a:rPr lang="en-US" sz="2200" b="1" dirty="0" smtClean="0">
                <a:latin typeface="Arial" panose="020B0604020202020204" pitchFamily="34" charset="0"/>
                <a:cs typeface="Arial" panose="020B0604020202020204" pitchFamily="34" charset="0"/>
              </a:rPr>
              <a:t>Internet Access - Download Software</a:t>
            </a:r>
          </a:p>
          <a:p>
            <a:pPr>
              <a:lnSpc>
                <a:spcPct val="250000"/>
              </a:lnSpc>
              <a:buBlip>
                <a:blip r:embed="rId3"/>
              </a:buBlip>
            </a:pPr>
            <a:r>
              <a:rPr lang="en-US" sz="2200" b="1" dirty="0" smtClean="0">
                <a:latin typeface="Arial" panose="020B0604020202020204" pitchFamily="34" charset="0"/>
                <a:cs typeface="Arial" panose="020B0604020202020204" pitchFamily="34" charset="0"/>
              </a:rPr>
              <a:t>Probe/Vial – Small Bottle</a:t>
            </a:r>
          </a:p>
          <a:p>
            <a:pPr>
              <a:lnSpc>
                <a:spcPct val="250000"/>
              </a:lnSpc>
              <a:buBlip>
                <a:blip r:embed="rId3"/>
              </a:buBlip>
            </a:pPr>
            <a:r>
              <a:rPr lang="en-US" sz="2200" b="1" dirty="0" smtClean="0">
                <a:latin typeface="Arial" panose="020B0604020202020204" pitchFamily="34" charset="0"/>
                <a:cs typeface="Arial" panose="020B0604020202020204" pitchFamily="34" charset="0"/>
              </a:rPr>
              <a:t>Docking Station (Dock)</a:t>
            </a:r>
          </a:p>
          <a:p>
            <a:pPr lvl="0">
              <a:lnSpc>
                <a:spcPct val="250000"/>
              </a:lnSpc>
              <a:buBlip>
                <a:blip r:embed="rId3"/>
              </a:buBlip>
            </a:pPr>
            <a:r>
              <a:rPr lang="en-US" sz="2200" b="1" dirty="0" smtClean="0">
                <a:solidFill>
                  <a:prstClr val="white"/>
                </a:solidFill>
                <a:latin typeface="Arial" panose="020B0604020202020204" pitchFamily="34" charset="0"/>
                <a:cs typeface="Arial" panose="020B0604020202020204" pitchFamily="34" charset="0"/>
              </a:rPr>
              <a:t>Desktop </a:t>
            </a:r>
            <a:r>
              <a:rPr lang="en-US" sz="2200" b="1" dirty="0">
                <a:solidFill>
                  <a:prstClr val="white"/>
                </a:solidFill>
                <a:latin typeface="Arial" panose="020B0604020202020204" pitchFamily="34" charset="0"/>
                <a:cs typeface="Arial" panose="020B0604020202020204" pitchFamily="34" charset="0"/>
              </a:rPr>
              <a:t>Shortcut</a:t>
            </a:r>
          </a:p>
          <a:p>
            <a:pPr lvl="0">
              <a:lnSpc>
                <a:spcPct val="250000"/>
              </a:lnSpc>
              <a:buBlip>
                <a:blip r:embed="rId3"/>
              </a:buBlip>
            </a:pPr>
            <a:r>
              <a:rPr lang="en-US" sz="2200" b="1" dirty="0">
                <a:solidFill>
                  <a:prstClr val="white"/>
                </a:solidFill>
                <a:latin typeface="Arial" panose="020B0604020202020204" pitchFamily="34" charset="0"/>
                <a:cs typeface="Arial" panose="020B0604020202020204" pitchFamily="34" charset="0"/>
              </a:rPr>
              <a:t>Connect to USB Port                            </a:t>
            </a:r>
          </a:p>
          <a:p>
            <a:pPr lvl="0">
              <a:lnSpc>
                <a:spcPct val="250000"/>
              </a:lnSpc>
              <a:buBlip>
                <a:blip r:embed="rId3"/>
              </a:buBlip>
            </a:pPr>
            <a:r>
              <a:rPr lang="en-US" sz="2200" b="1" dirty="0">
                <a:solidFill>
                  <a:prstClr val="white"/>
                </a:solidFill>
                <a:latin typeface="Arial" panose="020B0604020202020204" pitchFamily="34" charset="0"/>
                <a:cs typeface="Arial" panose="020B0604020202020204" pitchFamily="34" charset="0"/>
              </a:rPr>
              <a:t>Log Tag</a:t>
            </a:r>
          </a:p>
          <a:p>
            <a:pPr marL="0" indent="0">
              <a:lnSpc>
                <a:spcPct val="150000"/>
              </a:lnSpc>
              <a:buNone/>
            </a:pPr>
            <a:endParaRPr lang="en-US" sz="2800" b="1" dirty="0">
              <a:latin typeface="Arial" panose="020B0604020202020204" pitchFamily="34" charset="0"/>
              <a:cs typeface="Arial" panose="020B0604020202020204" pitchFamily="34" charset="0"/>
            </a:endParaRPr>
          </a:p>
        </p:txBody>
      </p:sp>
      <p:pic>
        <p:nvPicPr>
          <p:cNvPr id="14340" name="Picture 4" descr="C:\Users\SeniorJL\AppData\Local\Microsoft\Windows\Temporary Internet Files\Content.Outlook\4Q7P4VEH\FullSizeRend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0009" y="2243652"/>
            <a:ext cx="620776" cy="5906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 y="152400"/>
            <a:ext cx="8839200" cy="1077218"/>
          </a:xfrm>
          <a:prstGeom prst="rect">
            <a:avLst/>
          </a:prstGeom>
          <a:noFill/>
        </p:spPr>
        <p:txBody>
          <a:bodyPr wrap="square" rtlCol="0">
            <a:spAutoFit/>
          </a:bodyPr>
          <a:lstStyle/>
          <a:p>
            <a:pPr algn="ctr"/>
            <a:r>
              <a:rPr lang="en-US" sz="3200" b="1" dirty="0" smtClean="0">
                <a:solidFill>
                  <a:srgbClr val="FFFF00"/>
                </a:solidFill>
                <a:latin typeface="Arial Black" panose="020B0A04020102020204" pitchFamily="34" charset="0"/>
              </a:rPr>
              <a:t>Things You Will Need When</a:t>
            </a:r>
          </a:p>
          <a:p>
            <a:pPr algn="ctr"/>
            <a:r>
              <a:rPr lang="en-US" sz="3200" b="1" dirty="0" smtClean="0">
                <a:solidFill>
                  <a:srgbClr val="FFFF00"/>
                </a:solidFill>
                <a:latin typeface="Arial Black" panose="020B0A04020102020204" pitchFamily="34" charset="0"/>
              </a:rPr>
              <a:t>Installing LogTags</a:t>
            </a:r>
            <a:endParaRPr lang="en-US" sz="3200" b="1" dirty="0">
              <a:solidFill>
                <a:srgbClr val="FFFF00"/>
              </a:solidFill>
              <a:latin typeface="Arial Black" panose="020B0A04020102020204" pitchFamily="34" charset="0"/>
            </a:endParaRPr>
          </a:p>
        </p:txBody>
      </p:sp>
      <p:pic>
        <p:nvPicPr>
          <p:cNvPr id="3074" name="Picture 2" descr="thCAI30I5F"/>
          <p:cNvPicPr>
            <a:picLocks noChangeAspect="1" noChangeArrowheads="1"/>
          </p:cNvPicPr>
          <p:nvPr/>
        </p:nvPicPr>
        <p:blipFill>
          <a:blip r:embed="rId5" cstate="print">
            <a:clrChange>
              <a:clrFrom>
                <a:srgbClr val="FFFEFB"/>
              </a:clrFrom>
              <a:clrTo>
                <a:srgbClr val="FFFEFB">
                  <a:alpha val="0"/>
                </a:srgbClr>
              </a:clrTo>
            </a:clrChange>
            <a:extLst>
              <a:ext uri="{28A0092B-C50C-407E-A947-70E740481C1C}">
                <a14:useLocalDpi xmlns:a14="http://schemas.microsoft.com/office/drawing/2010/main" val="0"/>
              </a:ext>
            </a:extLst>
          </a:blip>
          <a:srcRect/>
          <a:stretch>
            <a:fillRect/>
          </a:stretch>
        </p:blipFill>
        <p:spPr bwMode="auto">
          <a:xfrm>
            <a:off x="5334000" y="1761052"/>
            <a:ext cx="457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6" name="Slide Number Placeholder 5"/>
          <p:cNvSpPr>
            <a:spLocks noGrp="1"/>
          </p:cNvSpPr>
          <p:nvPr>
            <p:ph type="sldNum" sz="quarter" idx="12"/>
          </p:nvPr>
        </p:nvSpPr>
        <p:spPr/>
        <p:txBody>
          <a:bodyPr/>
          <a:lstStyle/>
          <a:p>
            <a:fld id="{DBB2C841-449F-4040-A870-B073D3DB043F}" type="slidenum">
              <a:rPr lang="en-US" smtClean="0"/>
              <a:t>3</a:t>
            </a:fld>
            <a:endParaRPr lang="en-US"/>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0009" y="3047363"/>
            <a:ext cx="627950" cy="608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0018" y="3886200"/>
            <a:ext cx="63120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47958" y="4758476"/>
            <a:ext cx="875322" cy="694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44040" y="5559258"/>
            <a:ext cx="457200" cy="602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93710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B2C841-449F-4040-A870-B073D3DB043F}" type="slidenum">
              <a:rPr lang="en-US" smtClean="0"/>
              <a:t>30</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1775"/>
            <a:ext cx="8686800" cy="639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8621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t>31</a:t>
            </a:fld>
            <a:endParaRPr lang="en-US"/>
          </a:p>
        </p:txBody>
      </p:sp>
      <p:pic>
        <p:nvPicPr>
          <p:cNvPr id="194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39" y="228599"/>
            <a:ext cx="7528561"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609600" y="381000"/>
            <a:ext cx="838200"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C:\Program Files\Microsoft Office\MEDIA\OFFICE14\Bullets\BD2129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905000" y="422275"/>
            <a:ext cx="415925" cy="41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1168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458200" cy="6705600"/>
          </a:xfrm>
        </p:spPr>
        <p:txBody>
          <a:bodyPr>
            <a:normAutofit fontScale="92500"/>
          </a:bodyPr>
          <a:lstStyle/>
          <a:p>
            <a:pPr>
              <a:buBlip>
                <a:blip r:embed="rId3"/>
              </a:buBlip>
            </a:pPr>
            <a:r>
              <a:rPr lang="en-US" sz="2400" b="1" dirty="0" smtClean="0">
                <a:latin typeface="Arial" panose="020B0604020202020204" pitchFamily="34" charset="0"/>
                <a:cs typeface="Arial" panose="020B0604020202020204" pitchFamily="34" charset="0"/>
              </a:rPr>
              <a:t>At the main menu, click on </a:t>
            </a:r>
            <a:r>
              <a:rPr lang="en-US" sz="2400" b="1" dirty="0" smtClean="0">
                <a:solidFill>
                  <a:srgbClr val="FFFF00"/>
                </a:solidFill>
                <a:latin typeface="Arial" panose="020B0604020202020204" pitchFamily="34" charset="0"/>
                <a:cs typeface="Arial" panose="020B0604020202020204" pitchFamily="34" charset="0"/>
              </a:rPr>
              <a:t>“EDIT”</a:t>
            </a:r>
            <a:r>
              <a:rPr lang="en-US" sz="2400" b="1" dirty="0" smtClean="0">
                <a:latin typeface="Arial" panose="020B0604020202020204" pitchFamily="34" charset="0"/>
                <a:cs typeface="Arial" panose="020B0604020202020204" pitchFamily="34" charset="0"/>
              </a:rPr>
              <a:t>, then select</a:t>
            </a:r>
            <a:r>
              <a:rPr lang="en-US" sz="2400" b="1" dirty="0" smtClean="0">
                <a:solidFill>
                  <a:srgbClr val="FFFF00"/>
                </a:solidFill>
                <a:latin typeface="Arial" panose="020B0604020202020204" pitchFamily="34" charset="0"/>
                <a:cs typeface="Arial" panose="020B0604020202020204" pitchFamily="34" charset="0"/>
              </a:rPr>
              <a:t> “OPTIONS”</a:t>
            </a: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r>
              <a:rPr lang="en-US" sz="2400" b="1" dirty="0" smtClean="0">
                <a:latin typeface="Arial" panose="020B0604020202020204" pitchFamily="34" charset="0"/>
                <a:cs typeface="Arial" panose="020B0604020202020204" pitchFamily="34" charset="0"/>
              </a:rPr>
              <a:t>At the menu on the left, click on </a:t>
            </a:r>
            <a:r>
              <a:rPr lang="en-US" sz="2400" b="1" dirty="0" smtClean="0">
                <a:solidFill>
                  <a:srgbClr val="FFFF00"/>
                </a:solidFill>
                <a:latin typeface="Arial" panose="020B0604020202020204" pitchFamily="34" charset="0"/>
                <a:cs typeface="Arial" panose="020B0604020202020204" pitchFamily="34" charset="0"/>
              </a:rPr>
              <a:t>“GENERAL SETTINGS”</a:t>
            </a: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r>
              <a:rPr lang="en-US" sz="2400" b="1" dirty="0" smtClean="0">
                <a:latin typeface="Arial" panose="020B0604020202020204" pitchFamily="34" charset="0"/>
                <a:cs typeface="Arial" panose="020B0604020202020204" pitchFamily="34" charset="0"/>
              </a:rPr>
              <a:t>Show temperatures in  </a:t>
            </a:r>
            <a:r>
              <a:rPr lang="en-US" sz="2400" b="1" dirty="0" smtClean="0">
                <a:solidFill>
                  <a:srgbClr val="FFFF00"/>
                </a:solidFill>
                <a:latin typeface="Arial" panose="020B0604020202020204" pitchFamily="34" charset="0"/>
                <a:cs typeface="Arial" panose="020B0604020202020204" pitchFamily="34" charset="0"/>
              </a:rPr>
              <a:t>“FAHRENHEIT”</a:t>
            </a:r>
          </a:p>
          <a:p>
            <a:pPr>
              <a:buBlip>
                <a:blip r:embed="rId3"/>
              </a:buBlip>
            </a:pPr>
            <a:endParaRPr lang="en-US" sz="2400"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09600"/>
            <a:ext cx="4572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590800"/>
            <a:ext cx="5943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DBB2C841-449F-4040-A870-B073D3DB043F}" type="slidenum">
              <a:rPr lang="en-US" smtClean="0"/>
              <a:t>32</a:t>
            </a:fld>
            <a:endParaRPr lang="en-US"/>
          </a:p>
        </p:txBody>
      </p:sp>
    </p:spTree>
    <p:extLst>
      <p:ext uri="{BB962C8B-B14F-4D97-AF65-F5344CB8AC3E}">
        <p14:creationId xmlns:p14="http://schemas.microsoft.com/office/powerpoint/2010/main" val="32192158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96000"/>
          </a:xfrm>
        </p:spPr>
        <p:txBody>
          <a:bodyPr>
            <a:normAutofit/>
          </a:bodyPr>
          <a:lstStyle/>
          <a:p>
            <a:pPr>
              <a:buBlip>
                <a:blip r:embed="rId3"/>
              </a:buBlip>
            </a:pPr>
            <a:r>
              <a:rPr lang="en-US" sz="2400" b="1" dirty="0" smtClean="0">
                <a:latin typeface="Arial" panose="020B0604020202020204" pitchFamily="34" charset="0"/>
                <a:cs typeface="Arial" panose="020B0604020202020204" pitchFamily="34" charset="0"/>
              </a:rPr>
              <a:t>At the menu on the left, click on </a:t>
            </a:r>
            <a:r>
              <a:rPr lang="en-US" sz="2400" b="1" dirty="0" smtClean="0">
                <a:solidFill>
                  <a:srgbClr val="FFFF00"/>
                </a:solidFill>
                <a:latin typeface="Arial" panose="020B0604020202020204" pitchFamily="34" charset="0"/>
                <a:cs typeface="Arial" panose="020B0604020202020204" pitchFamily="34" charset="0"/>
              </a:rPr>
              <a:t>“FILE AND FOLDER SETTINGS”</a:t>
            </a: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r>
              <a:rPr lang="en-US" sz="2400" b="1" dirty="0" smtClean="0">
                <a:latin typeface="Arial" panose="020B0604020202020204" pitchFamily="34" charset="0"/>
                <a:cs typeface="Arial" panose="020B0604020202020204" pitchFamily="34" charset="0"/>
              </a:rPr>
              <a:t>On the </a:t>
            </a:r>
            <a:r>
              <a:rPr lang="en-US" sz="2400" b="1" dirty="0" smtClean="0">
                <a:solidFill>
                  <a:srgbClr val="FFFF00"/>
                </a:solidFill>
                <a:latin typeface="Arial" panose="020B0604020202020204" pitchFamily="34" charset="0"/>
                <a:cs typeface="Arial" panose="020B0604020202020204" pitchFamily="34" charset="0"/>
              </a:rPr>
              <a:t>“FILE” </a:t>
            </a:r>
            <a:r>
              <a:rPr lang="en-US" sz="2400" b="1" dirty="0" smtClean="0">
                <a:latin typeface="Arial" panose="020B0604020202020204" pitchFamily="34" charset="0"/>
                <a:cs typeface="Arial" panose="020B0604020202020204" pitchFamily="34" charset="0"/>
              </a:rPr>
              <a:t>line type the following:</a:t>
            </a:r>
          </a:p>
          <a:p>
            <a:pPr marL="0" indent="0">
              <a:buNone/>
            </a:pPr>
            <a:r>
              <a:rPr lang="en-US" sz="2000" b="1" dirty="0" smtClean="0">
                <a:solidFill>
                  <a:srgbClr val="FFFF00"/>
                </a:solidFill>
                <a:latin typeface="Arial" panose="020B0604020202020204" pitchFamily="34" charset="0"/>
                <a:cs typeface="Arial" panose="020B0604020202020204" pitchFamily="34" charset="0"/>
              </a:rPr>
              <a:t>     </a:t>
            </a:r>
            <a:r>
              <a:rPr lang="en-US" sz="1800" b="1" dirty="0" smtClean="0">
                <a:solidFill>
                  <a:srgbClr val="FFFF00"/>
                </a:solidFill>
                <a:latin typeface="Arial" panose="020B0604020202020204" pitchFamily="34" charset="0"/>
                <a:cs typeface="Arial" panose="020B0604020202020204" pitchFamily="34" charset="0"/>
              </a:rPr>
              <a:t>%ID %STARTED %START-DATE, Finished %FINISH-DATE</a:t>
            </a:r>
            <a:endParaRPr lang="en-US" sz="1800" b="1" dirty="0">
              <a:solidFill>
                <a:srgbClr val="FFFF0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DBB2C841-449F-4040-A870-B073D3DB043F}" type="slidenum">
              <a:rPr lang="en-US" smtClean="0"/>
              <a:t>33</a:t>
            </a:fld>
            <a:endParaRPr lang="en-US"/>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1" y="1219200"/>
            <a:ext cx="6553200" cy="4175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7070599" y="2309157"/>
            <a:ext cx="489204" cy="349577"/>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50328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96000"/>
          </a:xfrm>
        </p:spPr>
        <p:txBody>
          <a:bodyPr>
            <a:normAutofit lnSpcReduction="10000"/>
          </a:bodyPr>
          <a:lstStyle/>
          <a:p>
            <a:pPr>
              <a:buBlip>
                <a:blip r:embed="rId3"/>
              </a:buBlip>
            </a:pPr>
            <a:r>
              <a:rPr lang="en-US" sz="2400" b="1" dirty="0">
                <a:latin typeface="Arial" panose="020B0604020202020204" pitchFamily="34" charset="0"/>
                <a:cs typeface="Arial" panose="020B0604020202020204" pitchFamily="34" charset="0"/>
              </a:rPr>
              <a:t>On the </a:t>
            </a:r>
            <a:r>
              <a:rPr lang="en-US" sz="2400" b="1" dirty="0">
                <a:solidFill>
                  <a:srgbClr val="FFFF00"/>
                </a:solidFill>
                <a:latin typeface="Arial" panose="020B0604020202020204" pitchFamily="34" charset="0"/>
                <a:cs typeface="Arial" panose="020B0604020202020204" pitchFamily="34" charset="0"/>
              </a:rPr>
              <a:t>“</a:t>
            </a:r>
            <a:r>
              <a:rPr lang="en-US" sz="2400" b="1" dirty="0" smtClean="0">
                <a:solidFill>
                  <a:srgbClr val="FFFF00"/>
                </a:solidFill>
                <a:latin typeface="Arial" panose="020B0604020202020204" pitchFamily="34" charset="0"/>
                <a:cs typeface="Arial" panose="020B0604020202020204" pitchFamily="34" charset="0"/>
              </a:rPr>
              <a:t>FOLDER” </a:t>
            </a:r>
            <a:r>
              <a:rPr lang="en-US" sz="2400" b="1" dirty="0">
                <a:latin typeface="Arial" panose="020B0604020202020204" pitchFamily="34" charset="0"/>
                <a:cs typeface="Arial" panose="020B0604020202020204" pitchFamily="34" charset="0"/>
              </a:rPr>
              <a:t>line, you </a:t>
            </a:r>
            <a:r>
              <a:rPr lang="en-US" sz="2400" b="1" dirty="0" smtClean="0">
                <a:latin typeface="Arial" panose="020B0604020202020204" pitchFamily="34" charset="0"/>
                <a:cs typeface="Arial" panose="020B0604020202020204" pitchFamily="34" charset="0"/>
              </a:rPr>
              <a:t>have </a:t>
            </a:r>
            <a:r>
              <a:rPr lang="en-US" sz="2400" b="1" dirty="0">
                <a:latin typeface="Arial" panose="020B0604020202020204" pitchFamily="34" charset="0"/>
                <a:cs typeface="Arial" panose="020B0604020202020204" pitchFamily="34" charset="0"/>
              </a:rPr>
              <a:t>to select a place where the user will save the LogTag data </a:t>
            </a:r>
            <a:r>
              <a:rPr lang="en-US" sz="2400" b="1" dirty="0" smtClean="0">
                <a:latin typeface="Arial" panose="020B0604020202020204" pitchFamily="34" charset="0"/>
                <a:cs typeface="Arial" panose="020B0604020202020204" pitchFamily="34" charset="0"/>
              </a:rPr>
              <a:t>files</a:t>
            </a:r>
          </a:p>
          <a:p>
            <a:pPr>
              <a:buBlip>
                <a:blip r:embed="rId3"/>
              </a:buBlip>
            </a:pPr>
            <a:endParaRPr lang="en-US" sz="2400" dirty="0" smtClean="0"/>
          </a:p>
          <a:p>
            <a:pPr>
              <a:buBlip>
                <a:blip r:embed="rId3"/>
              </a:buBlip>
            </a:pPr>
            <a:r>
              <a:rPr lang="en-US" sz="2400" b="1" dirty="0" smtClean="0">
                <a:latin typeface="Arial" panose="020B0604020202020204" pitchFamily="34" charset="0"/>
                <a:cs typeface="Arial" panose="020B0604020202020204" pitchFamily="34" charset="0"/>
              </a:rPr>
              <a:t>This file </a:t>
            </a:r>
            <a:r>
              <a:rPr lang="en-US" sz="2400" b="1" dirty="0">
                <a:latin typeface="Arial" panose="020B0604020202020204" pitchFamily="34" charset="0"/>
                <a:cs typeface="Arial" panose="020B0604020202020204" pitchFamily="34" charset="0"/>
              </a:rPr>
              <a:t>needs to be accessible to multiple users, so a folder on a shared drive is ideal. If </a:t>
            </a:r>
            <a:r>
              <a:rPr lang="en-US" sz="2400" b="1" dirty="0" smtClean="0">
                <a:latin typeface="Arial" panose="020B0604020202020204" pitchFamily="34" charset="0"/>
                <a:cs typeface="Arial" panose="020B0604020202020204" pitchFamily="34" charset="0"/>
              </a:rPr>
              <a:t>there are multiple users for the </a:t>
            </a:r>
            <a:r>
              <a:rPr lang="en-US" sz="2400" b="1" dirty="0">
                <a:latin typeface="Arial" panose="020B0604020202020204" pitchFamily="34" charset="0"/>
                <a:cs typeface="Arial" panose="020B0604020202020204" pitchFamily="34" charset="0"/>
              </a:rPr>
              <a:t>same computer, the desktop would serve the purpose. </a:t>
            </a:r>
            <a:r>
              <a:rPr lang="en-US" sz="2400" b="1" dirty="0">
                <a:solidFill>
                  <a:srgbClr val="FF0000"/>
                </a:solidFill>
                <a:latin typeface="Arial" panose="020B0604020202020204" pitchFamily="34" charset="0"/>
                <a:cs typeface="Arial" panose="020B0604020202020204" pitchFamily="34" charset="0"/>
              </a:rPr>
              <a:t>Click on the “…” </a:t>
            </a:r>
            <a:r>
              <a:rPr lang="en-US" sz="2400" b="1" dirty="0" smtClean="0">
                <a:solidFill>
                  <a:srgbClr val="FF0000"/>
                </a:solidFill>
                <a:latin typeface="Arial" panose="020B0604020202020204" pitchFamily="34" charset="0"/>
                <a:cs typeface="Arial" panose="020B0604020202020204" pitchFamily="34" charset="0"/>
              </a:rPr>
              <a:t>button</a:t>
            </a:r>
          </a:p>
          <a:p>
            <a:pPr>
              <a:buBlip>
                <a:blip r:embed="rId3"/>
              </a:buBlip>
            </a:pPr>
            <a:endParaRPr lang="en-US" sz="2400" dirty="0" smtClean="0"/>
          </a:p>
          <a:p>
            <a:pPr>
              <a:buBlip>
                <a:blip r:embed="rId3"/>
              </a:buBlip>
            </a:pPr>
            <a:endParaRPr lang="en-US" sz="2400" dirty="0"/>
          </a:p>
          <a:p>
            <a:pPr>
              <a:buBlip>
                <a:blip r:embed="rId3"/>
              </a:buBlip>
            </a:pPr>
            <a:endParaRPr lang="en-US" sz="2400" dirty="0" smtClean="0"/>
          </a:p>
          <a:p>
            <a:pPr>
              <a:buBlip>
                <a:blip r:embed="rId3"/>
              </a:buBlip>
            </a:pPr>
            <a:endParaRPr lang="en-US" sz="2400" dirty="0"/>
          </a:p>
          <a:p>
            <a:pPr>
              <a:buBlip>
                <a:blip r:embed="rId3"/>
              </a:buBlip>
            </a:pPr>
            <a:endParaRPr lang="en-US" sz="2400" dirty="0" smtClean="0"/>
          </a:p>
          <a:p>
            <a:pPr>
              <a:buBlip>
                <a:blip r:embed="rId3"/>
              </a:buBlip>
            </a:pPr>
            <a:r>
              <a:rPr lang="en-US" sz="2400" b="1" dirty="0" smtClean="0">
                <a:latin typeface="Arial" panose="020B0604020202020204" pitchFamily="34" charset="0"/>
                <a:cs typeface="Arial" panose="020B0604020202020204" pitchFamily="34" charset="0"/>
              </a:rPr>
              <a:t>Select </a:t>
            </a:r>
            <a:r>
              <a:rPr lang="en-US" sz="2400" b="1" dirty="0">
                <a:latin typeface="Arial" panose="020B0604020202020204" pitchFamily="34" charset="0"/>
                <a:cs typeface="Arial" panose="020B0604020202020204" pitchFamily="34" charset="0"/>
              </a:rPr>
              <a:t>the drive where the </a:t>
            </a:r>
            <a:r>
              <a:rPr lang="en-US" sz="2400" b="1" dirty="0" smtClean="0">
                <a:latin typeface="Arial" panose="020B0604020202020204" pitchFamily="34" charset="0"/>
                <a:cs typeface="Arial" panose="020B0604020202020204" pitchFamily="34" charset="0"/>
              </a:rPr>
              <a:t>LogTag </a:t>
            </a:r>
            <a:r>
              <a:rPr lang="en-US" sz="2400" b="1" dirty="0">
                <a:latin typeface="Arial" panose="020B0604020202020204" pitchFamily="34" charset="0"/>
                <a:cs typeface="Arial" panose="020B0604020202020204" pitchFamily="34" charset="0"/>
              </a:rPr>
              <a:t>files will be stored. </a:t>
            </a:r>
            <a:r>
              <a:rPr lang="en-US" sz="2400" b="1" dirty="0" smtClean="0">
                <a:latin typeface="Arial" panose="020B0604020202020204" pitchFamily="34" charset="0"/>
                <a:cs typeface="Arial" panose="020B0604020202020204" pitchFamily="34" charset="0"/>
              </a:rPr>
              <a:t> If </a:t>
            </a:r>
            <a:r>
              <a:rPr lang="en-US" sz="2400" b="1" dirty="0">
                <a:latin typeface="Arial" panose="020B0604020202020204" pitchFamily="34" charset="0"/>
                <a:cs typeface="Arial" panose="020B0604020202020204" pitchFamily="34" charset="0"/>
              </a:rPr>
              <a:t>a LogTag folder already exists there, </a:t>
            </a:r>
            <a:r>
              <a:rPr lang="en-US" sz="2400" b="1" dirty="0" smtClean="0">
                <a:latin typeface="Arial" panose="020B0604020202020204" pitchFamily="34" charset="0"/>
                <a:cs typeface="Arial" panose="020B0604020202020204" pitchFamily="34" charset="0"/>
              </a:rPr>
              <a:t>click  on the </a:t>
            </a:r>
            <a:r>
              <a:rPr lang="en-US" sz="2400" b="1" dirty="0" smtClean="0">
                <a:solidFill>
                  <a:srgbClr val="FFFF00"/>
                </a:solidFill>
                <a:latin typeface="Arial" panose="020B0604020202020204" pitchFamily="34" charset="0"/>
                <a:cs typeface="Arial" panose="020B0604020202020204" pitchFamily="34" charset="0"/>
              </a:rPr>
              <a:t>“…”</a:t>
            </a:r>
            <a:r>
              <a:rPr lang="en-US" sz="2400" b="1" dirty="0" smtClean="0">
                <a:latin typeface="Arial" panose="020B0604020202020204" pitchFamily="34" charset="0"/>
                <a:cs typeface="Arial" panose="020B0604020202020204" pitchFamily="34" charset="0"/>
              </a:rPr>
              <a:t> button</a:t>
            </a:r>
            <a:endParaRPr lang="en-US" sz="2400" b="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DBB2C841-449F-4040-A870-B073D3DB043F}" type="slidenum">
              <a:rPr lang="en-US" smtClean="0"/>
              <a:t>34</a:t>
            </a:fld>
            <a:endParaRPr lang="en-US"/>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971800"/>
            <a:ext cx="3581400" cy="2030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3874" y="3611563"/>
            <a:ext cx="51276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41997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a:spcAft>
                <a:spcPts val="1800"/>
              </a:spcAft>
              <a:buBlip>
                <a:blip r:embed="rId3"/>
              </a:buBlip>
            </a:pPr>
            <a:r>
              <a:rPr lang="en-US" sz="2400" b="1" dirty="0">
                <a:latin typeface="Arial" panose="020B0604020202020204" pitchFamily="34" charset="0"/>
                <a:cs typeface="Arial" panose="020B0604020202020204" pitchFamily="34" charset="0"/>
              </a:rPr>
              <a:t>Select the drive where the LogTag files will be stored. If a </a:t>
            </a:r>
            <a:r>
              <a:rPr lang="en-US" sz="2400" b="1" dirty="0" smtClean="0">
                <a:latin typeface="Arial" panose="020B0604020202020204" pitchFamily="34" charset="0"/>
                <a:cs typeface="Arial" panose="020B0604020202020204" pitchFamily="34" charset="0"/>
              </a:rPr>
              <a:t>LogTag </a:t>
            </a:r>
            <a:r>
              <a:rPr lang="en-US" sz="2400" b="1" dirty="0">
                <a:latin typeface="Arial" panose="020B0604020202020204" pitchFamily="34" charset="0"/>
                <a:cs typeface="Arial" panose="020B0604020202020204" pitchFamily="34" charset="0"/>
              </a:rPr>
              <a:t>folder already exists there, click once to select it, then click </a:t>
            </a:r>
            <a:r>
              <a:rPr lang="en-US" sz="2400" b="1" dirty="0">
                <a:solidFill>
                  <a:srgbClr val="FFFF00"/>
                </a:solidFill>
                <a:latin typeface="Arial" panose="020B0604020202020204" pitchFamily="34" charset="0"/>
                <a:cs typeface="Arial" panose="020B0604020202020204" pitchFamily="34" charset="0"/>
              </a:rPr>
              <a:t>“OK</a:t>
            </a:r>
            <a:r>
              <a:rPr lang="en-US" sz="2400" b="1" dirty="0" smtClean="0">
                <a:solidFill>
                  <a:srgbClr val="FFFF00"/>
                </a:solidFill>
                <a:latin typeface="Arial" panose="020B0604020202020204" pitchFamily="34" charset="0"/>
                <a:cs typeface="Arial" panose="020B0604020202020204" pitchFamily="34" charset="0"/>
              </a:rPr>
              <a:t>”</a:t>
            </a:r>
          </a:p>
          <a:p>
            <a:pPr>
              <a:spcAft>
                <a:spcPts val="1800"/>
              </a:spcAft>
              <a:buBlip>
                <a:blip r:embed="rId3"/>
              </a:buBlip>
            </a:pPr>
            <a:r>
              <a:rPr lang="en-US" sz="2400" b="1" dirty="0" smtClean="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If no folder exists, click on </a:t>
            </a:r>
            <a:r>
              <a:rPr lang="en-US" sz="2400" b="1" dirty="0">
                <a:solidFill>
                  <a:srgbClr val="FFFF00"/>
                </a:solidFill>
                <a:latin typeface="Arial" panose="020B0604020202020204" pitchFamily="34" charset="0"/>
                <a:cs typeface="Arial" panose="020B0604020202020204" pitchFamily="34" charset="0"/>
              </a:rPr>
              <a:t>“</a:t>
            </a:r>
            <a:r>
              <a:rPr lang="en-US" sz="2400" b="1" dirty="0" smtClean="0">
                <a:solidFill>
                  <a:srgbClr val="FFFF00"/>
                </a:solidFill>
                <a:latin typeface="Arial" panose="020B0604020202020204" pitchFamily="34" charset="0"/>
                <a:cs typeface="Arial" panose="020B0604020202020204" pitchFamily="34" charset="0"/>
              </a:rPr>
              <a:t>MAKE NEW FOLDER”, </a:t>
            </a:r>
            <a:r>
              <a:rPr lang="en-US" sz="2400" b="1" dirty="0">
                <a:latin typeface="Arial" panose="020B0604020202020204" pitchFamily="34" charset="0"/>
                <a:cs typeface="Arial" panose="020B0604020202020204" pitchFamily="34" charset="0"/>
              </a:rPr>
              <a:t>name it </a:t>
            </a:r>
            <a:r>
              <a:rPr lang="en-US" sz="2400" b="1" dirty="0" smtClean="0">
                <a:latin typeface="Arial" panose="020B0604020202020204" pitchFamily="34" charset="0"/>
                <a:cs typeface="Arial" panose="020B0604020202020204" pitchFamily="34" charset="0"/>
              </a:rPr>
              <a:t>LogTag</a:t>
            </a:r>
            <a:r>
              <a:rPr lang="en-US" sz="2400" b="1" dirty="0">
                <a:latin typeface="Arial" panose="020B0604020202020204" pitchFamily="34" charset="0"/>
                <a:cs typeface="Arial" panose="020B0604020202020204" pitchFamily="34" charset="0"/>
              </a:rPr>
              <a:t>, then click </a:t>
            </a:r>
            <a:r>
              <a:rPr lang="en-US" sz="2400" b="1" dirty="0">
                <a:solidFill>
                  <a:srgbClr val="FFFF00"/>
                </a:solidFill>
                <a:latin typeface="Arial" panose="020B0604020202020204" pitchFamily="34" charset="0"/>
                <a:cs typeface="Arial" panose="020B0604020202020204" pitchFamily="34" charset="0"/>
              </a:rPr>
              <a:t>“OK</a:t>
            </a:r>
            <a:r>
              <a:rPr lang="en-US" sz="2400" b="1" dirty="0" smtClean="0">
                <a:solidFill>
                  <a:srgbClr val="FFFF00"/>
                </a:solidFill>
                <a:latin typeface="Arial" panose="020B0604020202020204" pitchFamily="34" charset="0"/>
                <a:cs typeface="Arial" panose="020B0604020202020204" pitchFamily="34" charset="0"/>
              </a:rPr>
              <a:t>”</a:t>
            </a:r>
          </a:p>
          <a:p>
            <a:endParaRPr lang="en-US" sz="2400"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667000"/>
            <a:ext cx="52578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DBB2C841-449F-4040-A870-B073D3DB043F}" type="slidenum">
              <a:rPr lang="en-US" smtClean="0"/>
              <a:t>35</a:t>
            </a:fld>
            <a:endParaRPr lang="en-US"/>
          </a:p>
        </p:txBody>
      </p:sp>
    </p:spTree>
    <p:extLst>
      <p:ext uri="{BB962C8B-B14F-4D97-AF65-F5344CB8AC3E}">
        <p14:creationId xmlns:p14="http://schemas.microsoft.com/office/powerpoint/2010/main" val="17166141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t>36</a:t>
            </a:fld>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3" y="685801"/>
            <a:ext cx="7877175"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eft Arrow 6"/>
          <p:cNvSpPr/>
          <p:nvPr/>
        </p:nvSpPr>
        <p:spPr>
          <a:xfrm rot="10800000">
            <a:off x="3048000" y="1644977"/>
            <a:ext cx="489204" cy="349577"/>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601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676400"/>
            <a:ext cx="8229600" cy="1143000"/>
          </a:xfrm>
        </p:spPr>
        <p:txBody>
          <a:bodyPr>
            <a:noAutofit/>
          </a:bodyPr>
          <a:lstStyle/>
          <a:p>
            <a:r>
              <a:rPr lang="en-US" sz="5400" dirty="0" smtClean="0">
                <a:solidFill>
                  <a:srgbClr val="FFFF00"/>
                </a:solidFill>
                <a:latin typeface="Arial Black" panose="020B0A04020102020204" pitchFamily="34" charset="0"/>
              </a:rPr>
              <a:t>Setting Up </a:t>
            </a:r>
            <a:br>
              <a:rPr lang="en-US" sz="5400" dirty="0" smtClean="0">
                <a:solidFill>
                  <a:srgbClr val="FFFF00"/>
                </a:solidFill>
                <a:latin typeface="Arial Black" panose="020B0A04020102020204" pitchFamily="34" charset="0"/>
              </a:rPr>
            </a:br>
            <a:r>
              <a:rPr lang="en-US" sz="5400" dirty="0" smtClean="0">
                <a:solidFill>
                  <a:srgbClr val="FFFF00"/>
                </a:solidFill>
                <a:latin typeface="Arial Black" panose="020B0A04020102020204" pitchFamily="34" charset="0"/>
              </a:rPr>
              <a:t>User Profiles</a:t>
            </a:r>
            <a:endParaRPr lang="en-US" sz="5400" dirty="0">
              <a:solidFill>
                <a:srgbClr val="FFFF00"/>
              </a:solidFill>
              <a:latin typeface="Arial Black" panose="020B0A04020102020204" pitchFamily="34" charset="0"/>
            </a:endParaRPr>
          </a:p>
        </p:txBody>
      </p:sp>
      <p:sp>
        <p:nvSpPr>
          <p:cNvPr id="5" name="Slide Number Placeholder 4"/>
          <p:cNvSpPr>
            <a:spLocks noGrp="1"/>
          </p:cNvSpPr>
          <p:nvPr>
            <p:ph type="sldNum" sz="quarter" idx="12"/>
          </p:nvPr>
        </p:nvSpPr>
        <p:spPr/>
        <p:txBody>
          <a:bodyPr/>
          <a:lstStyle/>
          <a:p>
            <a:fld id="{DBB2C841-449F-4040-A870-B073D3DB043F}" type="slidenum">
              <a:rPr lang="en-US" smtClean="0"/>
              <a:t>37</a:t>
            </a:fld>
            <a:endParaRPr lang="en-US"/>
          </a:p>
        </p:txBody>
      </p:sp>
    </p:spTree>
    <p:extLst>
      <p:ext uri="{BB962C8B-B14F-4D97-AF65-F5344CB8AC3E}">
        <p14:creationId xmlns:p14="http://schemas.microsoft.com/office/powerpoint/2010/main" val="3135685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t>38</a:t>
            </a:fld>
            <a:endParaRPr lang="en-US"/>
          </a:p>
        </p:txBody>
      </p:sp>
      <p:pic>
        <p:nvPicPr>
          <p:cNvPr id="6" name="Content Placeholder 5" descr="cid:image001.png@01D0032D.2D200830"/>
          <p:cNvPicPr>
            <a:picLocks noGrp="1"/>
          </p:cNvPicPr>
          <p:nvPr>
            <p:ph idx="1"/>
          </p:nvPr>
        </p:nvPicPr>
        <p:blipFill>
          <a:blip r:embed="rId3" r:link="rId4">
            <a:extLst>
              <a:ext uri="{28A0092B-C50C-407E-A947-70E740481C1C}">
                <a14:useLocalDpi xmlns:a14="http://schemas.microsoft.com/office/drawing/2010/main" val="0"/>
              </a:ext>
            </a:extLst>
          </a:blip>
          <a:srcRect/>
          <a:stretch>
            <a:fillRect/>
          </a:stretch>
        </p:blipFill>
        <p:spPr bwMode="auto">
          <a:xfrm>
            <a:off x="2209800" y="2590800"/>
            <a:ext cx="4343400" cy="3429000"/>
          </a:xfrm>
          <a:prstGeom prst="rect">
            <a:avLst/>
          </a:prstGeom>
          <a:noFill/>
          <a:ln>
            <a:noFill/>
          </a:ln>
        </p:spPr>
      </p:pic>
      <p:sp>
        <p:nvSpPr>
          <p:cNvPr id="7" name="Rectangle 6"/>
          <p:cNvSpPr/>
          <p:nvPr/>
        </p:nvSpPr>
        <p:spPr>
          <a:xfrm>
            <a:off x="304800" y="457200"/>
            <a:ext cx="7086600" cy="1938992"/>
          </a:xfrm>
          <a:prstGeom prst="rect">
            <a:avLst/>
          </a:prstGeom>
        </p:spPr>
        <p:txBody>
          <a:bodyPr wrap="square">
            <a:spAutoFit/>
          </a:bodyPr>
          <a:lstStyle/>
          <a:p>
            <a:pPr lvl="0"/>
            <a:r>
              <a:rPr lang="en-US" sz="2400" b="1" dirty="0" smtClean="0">
                <a:solidFill>
                  <a:srgbClr val="FFFF00"/>
                </a:solidFill>
                <a:latin typeface="Arial" panose="020B0604020202020204" pitchFamily="34" charset="0"/>
                <a:cs typeface="Arial" panose="020B0604020202020204" pitchFamily="34" charset="0"/>
              </a:rPr>
              <a:t>USER PROFILES:</a:t>
            </a:r>
          </a:p>
          <a:p>
            <a:pPr lvl="0"/>
            <a:endParaRPr lang="en-US" sz="2400" b="1" dirty="0" smtClean="0">
              <a:latin typeface="Arial" panose="020B0604020202020204" pitchFamily="34" charset="0"/>
              <a:cs typeface="Arial" panose="020B0604020202020204" pitchFamily="34" charset="0"/>
            </a:endParaRPr>
          </a:p>
          <a:p>
            <a:pPr marL="342900" lvl="0" indent="-342900">
              <a:buBlip>
                <a:blip r:embed="rId5"/>
              </a:buBlip>
            </a:pPr>
            <a:r>
              <a:rPr lang="en-US" sz="2400" b="1" dirty="0" smtClean="0">
                <a:latin typeface="Arial" panose="020B0604020202020204" pitchFamily="34" charset="0"/>
                <a:cs typeface="Arial" panose="020B0604020202020204" pitchFamily="34" charset="0"/>
              </a:rPr>
              <a:t>Open </a:t>
            </a:r>
            <a:r>
              <a:rPr lang="en-US" sz="2400" b="1" dirty="0">
                <a:latin typeface="Arial" panose="020B0604020202020204" pitchFamily="34" charset="0"/>
                <a:cs typeface="Arial" panose="020B0604020202020204" pitchFamily="34" charset="0"/>
              </a:rPr>
              <a:t>LogTag Analyzer </a:t>
            </a:r>
            <a:r>
              <a:rPr lang="en-US" sz="2400" b="1" dirty="0" smtClean="0">
                <a:latin typeface="Arial" panose="020B0604020202020204" pitchFamily="34" charset="0"/>
                <a:cs typeface="Arial" panose="020B0604020202020204" pitchFamily="34" charset="0"/>
              </a:rPr>
              <a:t>software</a:t>
            </a:r>
          </a:p>
          <a:p>
            <a:pPr marL="342900" lvl="0" indent="-342900">
              <a:buBlip>
                <a:blip r:embed="rId5"/>
              </a:buBlip>
            </a:pPr>
            <a:endParaRPr lang="en-US" sz="2400" b="1" dirty="0">
              <a:latin typeface="Arial" panose="020B0604020202020204" pitchFamily="34" charset="0"/>
              <a:cs typeface="Arial" panose="020B0604020202020204" pitchFamily="34" charset="0"/>
            </a:endParaRPr>
          </a:p>
          <a:p>
            <a:pPr marL="342900" indent="-342900">
              <a:buBlip>
                <a:blip r:embed="rId5"/>
              </a:buBlip>
            </a:pPr>
            <a:r>
              <a:rPr lang="en-US" sz="2400" b="1" dirty="0">
                <a:latin typeface="Arial" panose="020B0604020202020204" pitchFamily="34" charset="0"/>
                <a:cs typeface="Arial" panose="020B0604020202020204" pitchFamily="34" charset="0"/>
              </a:rPr>
              <a:t>Choose Edit-&gt;Options</a:t>
            </a:r>
          </a:p>
        </p:txBody>
      </p:sp>
    </p:spTree>
    <p:extLst>
      <p:ext uri="{BB962C8B-B14F-4D97-AF65-F5344CB8AC3E}">
        <p14:creationId xmlns:p14="http://schemas.microsoft.com/office/powerpoint/2010/main" val="3416699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lvl="0">
              <a:buBlip>
                <a:blip r:embed="rId3"/>
              </a:buBlip>
            </a:pPr>
            <a:r>
              <a:rPr lang="en-US" sz="2400" b="1" dirty="0">
                <a:latin typeface="Arial" panose="020B0604020202020204" pitchFamily="34" charset="0"/>
                <a:cs typeface="Arial" panose="020B0604020202020204" pitchFamily="34" charset="0"/>
              </a:rPr>
              <a:t>Choose Exports and Reports</a:t>
            </a:r>
          </a:p>
          <a:p>
            <a:pPr lvl="0">
              <a:buBlip>
                <a:blip r:embed="rId3"/>
              </a:buBlip>
            </a:pPr>
            <a:r>
              <a:rPr lang="en-US" sz="2400" b="1" dirty="0" smtClean="0">
                <a:latin typeface="Arial" panose="020B0604020202020204" pitchFamily="34" charset="0"/>
                <a:cs typeface="Arial" panose="020B0604020202020204" pitchFamily="34" charset="0"/>
              </a:rPr>
              <a:t>Click </a:t>
            </a:r>
            <a:r>
              <a:rPr lang="en-US" sz="2400" b="1" dirty="0">
                <a:latin typeface="Arial" panose="020B0604020202020204" pitchFamily="34" charset="0"/>
                <a:cs typeface="Arial" panose="020B0604020202020204" pitchFamily="34" charset="0"/>
              </a:rPr>
              <a:t>Customize *.csv </a:t>
            </a:r>
            <a:r>
              <a:rPr lang="en-US" sz="2400" b="1" dirty="0" smtClean="0">
                <a:latin typeface="Arial" panose="020B0604020202020204" pitchFamily="34" charset="0"/>
                <a:cs typeface="Arial" panose="020B0604020202020204" pitchFamily="34" charset="0"/>
              </a:rPr>
              <a:t>button</a:t>
            </a:r>
            <a:endParaRPr lang="en-US" sz="2400" b="1" dirty="0">
              <a:latin typeface="Arial" panose="020B0604020202020204" pitchFamily="34" charset="0"/>
              <a:cs typeface="Arial" panose="020B0604020202020204" pitchFamily="34" charset="0"/>
            </a:endParaRPr>
          </a:p>
          <a:p>
            <a:endParaRPr lang="en-US" dirty="0"/>
          </a:p>
        </p:txBody>
      </p:sp>
      <p:sp>
        <p:nvSpPr>
          <p:cNvPr id="5" name="Slide Number Placeholder 4"/>
          <p:cNvSpPr>
            <a:spLocks noGrp="1"/>
          </p:cNvSpPr>
          <p:nvPr>
            <p:ph type="sldNum" sz="quarter" idx="12"/>
          </p:nvPr>
        </p:nvSpPr>
        <p:spPr/>
        <p:txBody>
          <a:bodyPr/>
          <a:lstStyle/>
          <a:p>
            <a:fld id="{DBB2C841-449F-4040-A870-B073D3DB043F}" type="slidenum">
              <a:rPr lang="en-US" smtClean="0"/>
              <a:t>39</a:t>
            </a:fld>
            <a:endParaRPr 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71600"/>
            <a:ext cx="7877175" cy="501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47310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t>4</a:t>
            </a:fld>
            <a:endParaRPr lang="en-US"/>
          </a:p>
        </p:txBody>
      </p:sp>
      <p:sp>
        <p:nvSpPr>
          <p:cNvPr id="6" name="Title 1"/>
          <p:cNvSpPr>
            <a:spLocks noGrp="1"/>
          </p:cNvSpPr>
          <p:nvPr>
            <p:ph type="title"/>
          </p:nvPr>
        </p:nvSpPr>
        <p:spPr>
          <a:xfrm>
            <a:off x="609600" y="304800"/>
            <a:ext cx="8229600" cy="2590800"/>
          </a:xfrm>
        </p:spPr>
        <p:txBody>
          <a:bodyPr>
            <a:normAutofit/>
          </a:bodyPr>
          <a:lstStyle/>
          <a:p>
            <a:r>
              <a:rPr lang="en-US" sz="3600" dirty="0" smtClean="0">
                <a:solidFill>
                  <a:srgbClr val="FFFF00"/>
                </a:solidFill>
                <a:latin typeface="Arial Black" panose="020B0A04020102020204" pitchFamily="34" charset="0"/>
              </a:rPr>
              <a:t>Installing the </a:t>
            </a:r>
            <a:br>
              <a:rPr lang="en-US" sz="3600" dirty="0" smtClean="0">
                <a:solidFill>
                  <a:srgbClr val="FFFF00"/>
                </a:solidFill>
                <a:latin typeface="Arial Black" panose="020B0A04020102020204" pitchFamily="34" charset="0"/>
              </a:rPr>
            </a:br>
            <a:r>
              <a:rPr lang="en-US" sz="3600" dirty="0" smtClean="0">
                <a:solidFill>
                  <a:srgbClr val="FFFF00"/>
                </a:solidFill>
                <a:latin typeface="Arial Black" panose="020B0A04020102020204" pitchFamily="34" charset="0"/>
              </a:rPr>
              <a:t>LogTag Software</a:t>
            </a:r>
            <a:endParaRPr lang="en-US" sz="3600" dirty="0">
              <a:solidFill>
                <a:srgbClr val="FFFF00"/>
              </a:solidFill>
              <a:latin typeface="Arial Black" panose="020B0A04020102020204" pitchFamily="34" charset="0"/>
            </a:endParaRPr>
          </a:p>
        </p:txBody>
      </p:sp>
      <p:pic>
        <p:nvPicPr>
          <p:cNvPr id="205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819400"/>
            <a:ext cx="3276600" cy="3276600"/>
          </a:xfrm>
          <a:prstGeom prst="rect">
            <a:avLst/>
          </a:prstGeom>
          <a:noFill/>
          <a:ln w="381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371916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B2C841-449F-4040-A870-B073D3DB043F}" type="slidenum">
              <a:rPr lang="en-US" smtClean="0"/>
              <a:t>40</a:t>
            </a:fld>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75438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4758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1143000"/>
          </a:xfrm>
        </p:spPr>
        <p:txBody>
          <a:bodyPr>
            <a:normAutofit/>
          </a:bodyPr>
          <a:lstStyle/>
          <a:p>
            <a:r>
              <a:rPr lang="en-US" sz="3600" b="1" dirty="0" smtClean="0">
                <a:solidFill>
                  <a:srgbClr val="FFFF00"/>
                </a:solidFill>
                <a:latin typeface="Arial Black" panose="020B0A04020102020204" pitchFamily="34" charset="0"/>
              </a:rPr>
              <a:t>Preparing the LogTag</a:t>
            </a:r>
            <a:endParaRPr lang="en-US" sz="3600" dirty="0"/>
          </a:p>
        </p:txBody>
      </p:sp>
      <p:sp>
        <p:nvSpPr>
          <p:cNvPr id="5" name="Slide Number Placeholder 4"/>
          <p:cNvSpPr>
            <a:spLocks noGrp="1"/>
          </p:cNvSpPr>
          <p:nvPr>
            <p:ph type="sldNum" sz="quarter" idx="12"/>
          </p:nvPr>
        </p:nvSpPr>
        <p:spPr/>
        <p:txBody>
          <a:bodyPr/>
          <a:lstStyle/>
          <a:p>
            <a:fld id="{DBB2C841-449F-4040-A870-B073D3DB043F}" type="slidenum">
              <a:rPr lang="en-US" smtClean="0"/>
              <a:t>41</a:t>
            </a:fld>
            <a:endParaRPr lang="en-US"/>
          </a:p>
        </p:txBody>
      </p:sp>
      <p:pic>
        <p:nvPicPr>
          <p:cNvPr id="1026" name="Picture 2" descr="https://encrypted-tbn0.gstatic.com/images?q=tbn:ANd9GcRRbM2YcxYbLP4RKR6BDIHhgPSDj1qF83qWaYdymKwur8-ixC6VnkTrAC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286000"/>
            <a:ext cx="2790825" cy="3677326"/>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7625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839200" cy="6400800"/>
          </a:xfrm>
        </p:spPr>
        <p:txBody>
          <a:bodyPr>
            <a:normAutofit/>
          </a:bodyPr>
          <a:lstStyle/>
          <a:p>
            <a:pPr>
              <a:lnSpc>
                <a:spcPct val="150000"/>
              </a:lnSpc>
              <a:buBlip>
                <a:blip r:embed="rId3"/>
              </a:buBlip>
            </a:pPr>
            <a:r>
              <a:rPr lang="en-US" sz="2200" b="1" dirty="0" smtClean="0">
                <a:solidFill>
                  <a:srgbClr val="FFFF00"/>
                </a:solidFill>
                <a:latin typeface="Arial" panose="020B0604020202020204" pitchFamily="34" charset="0"/>
                <a:cs typeface="Arial" panose="020B0604020202020204" pitchFamily="34" charset="0"/>
              </a:rPr>
              <a:t>IMPORTANT:</a:t>
            </a:r>
            <a:r>
              <a:rPr lang="en-US" sz="2200" b="1" dirty="0" smtClean="0">
                <a:latin typeface="Arial" panose="020B0604020202020204" pitchFamily="34" charset="0"/>
                <a:cs typeface="Arial" panose="020B0604020202020204" pitchFamily="34" charset="0"/>
              </a:rPr>
              <a:t>  Match the Probe &amp; LogTag by serial numbers and color coded stickers.  Plug the Probe into the LogTag</a:t>
            </a:r>
          </a:p>
          <a:p>
            <a:pPr>
              <a:lnSpc>
                <a:spcPct val="150000"/>
              </a:lnSpc>
              <a:buBlip>
                <a:blip r:embed="rId3"/>
              </a:buBlip>
            </a:pPr>
            <a:endParaRPr lang="en-US" sz="2400" b="1" dirty="0">
              <a:latin typeface="Arial" panose="020B0604020202020204" pitchFamily="34" charset="0"/>
              <a:cs typeface="Arial" panose="020B0604020202020204" pitchFamily="34" charset="0"/>
            </a:endParaRPr>
          </a:p>
          <a:p>
            <a:pPr>
              <a:lnSpc>
                <a:spcPct val="150000"/>
              </a:lnSpc>
              <a:buBlip>
                <a:blip r:embed="rId3"/>
              </a:buBlip>
            </a:pPr>
            <a:endParaRPr lang="en-US" sz="2400" b="1" dirty="0" smtClean="0">
              <a:latin typeface="Arial" panose="020B0604020202020204" pitchFamily="34" charset="0"/>
              <a:cs typeface="Arial" panose="020B0604020202020204" pitchFamily="34" charset="0"/>
            </a:endParaRPr>
          </a:p>
          <a:p>
            <a:pPr>
              <a:lnSpc>
                <a:spcPct val="150000"/>
              </a:lnSpc>
              <a:buBlip>
                <a:blip r:embed="rId3"/>
              </a:buBlip>
            </a:pPr>
            <a:endParaRPr lang="en-US" sz="2400" b="1" dirty="0">
              <a:latin typeface="Arial" panose="020B0604020202020204" pitchFamily="34" charset="0"/>
              <a:cs typeface="Arial" panose="020B0604020202020204" pitchFamily="34" charset="0"/>
            </a:endParaRPr>
          </a:p>
          <a:p>
            <a:pPr>
              <a:lnSpc>
                <a:spcPct val="150000"/>
              </a:lnSpc>
              <a:buBlip>
                <a:blip r:embed="rId3"/>
              </a:buBlip>
            </a:pPr>
            <a:endParaRPr lang="en-US" sz="2400" b="1" dirty="0" smtClean="0">
              <a:latin typeface="Arial" panose="020B0604020202020204" pitchFamily="34" charset="0"/>
              <a:cs typeface="Arial" panose="020B0604020202020204" pitchFamily="34" charset="0"/>
            </a:endParaRPr>
          </a:p>
          <a:p>
            <a:pPr marL="0" indent="0">
              <a:lnSpc>
                <a:spcPct val="150000"/>
              </a:lnSpc>
              <a:buNone/>
            </a:pPr>
            <a:r>
              <a:rPr lang="en-US" sz="2400" b="1" dirty="0" smtClean="0">
                <a:latin typeface="Arial" panose="020B0604020202020204" pitchFamily="34" charset="0"/>
                <a:cs typeface="Arial" panose="020B0604020202020204" pitchFamily="34" charset="0"/>
              </a:rPr>
              <a:t> </a:t>
            </a:r>
            <a:endParaRPr lang="en-US" sz="3000" b="1" dirty="0">
              <a:latin typeface="Arial" panose="020B0604020202020204" pitchFamily="34" charset="0"/>
              <a:cs typeface="Arial" panose="020B0604020202020204" pitchFamily="34" charset="0"/>
            </a:endParaRPr>
          </a:p>
        </p:txBody>
      </p:sp>
      <p:pic>
        <p:nvPicPr>
          <p:cNvPr id="15364" name="Picture 4" descr="C:\Users\SeniorJL\AppData\Local\Microsoft\Windows\Temporary Internet Files\Content.Outlook\4Q7P4VEH\FullSizeRender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1905000"/>
            <a:ext cx="3886200" cy="3826868"/>
          </a:xfrm>
          <a:prstGeom prst="rect">
            <a:avLst/>
          </a:prstGeom>
          <a:noFill/>
          <a:ln w="28575">
            <a:solidFill>
              <a:srgbClr val="FFFF00"/>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DBB2C841-449F-4040-A870-B073D3DB043F}" type="slidenum">
              <a:rPr lang="en-US" smtClean="0"/>
              <a:t>42</a:t>
            </a:fld>
            <a:endParaRPr lang="en-US"/>
          </a:p>
        </p:txBody>
      </p:sp>
      <p:pic>
        <p:nvPicPr>
          <p:cNvPr id="9218" name="Picture 2" descr="C:\Program Files\Microsoft Office\MEDIA\OFFICE14\Bullets\BD21298_.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981700" y="3251399"/>
            <a:ext cx="838200" cy="492125"/>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1905000" y="3251399"/>
            <a:ext cx="8413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6647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5257800" cy="6019800"/>
          </a:xfrm>
        </p:spPr>
        <p:txBody>
          <a:bodyPr>
            <a:normAutofit/>
          </a:bodyPr>
          <a:lstStyle/>
          <a:p>
            <a:pPr>
              <a:lnSpc>
                <a:spcPct val="150000"/>
              </a:lnSpc>
              <a:buBlip>
                <a:blip r:embed="rId3"/>
              </a:buBlip>
            </a:pPr>
            <a:r>
              <a:rPr lang="en-US" sz="2400" b="1" dirty="0" smtClean="0">
                <a:latin typeface="Arial" panose="020B0604020202020204" pitchFamily="34" charset="0"/>
                <a:cs typeface="Arial" panose="020B0604020202020204" pitchFamily="34" charset="0"/>
              </a:rPr>
              <a:t>Place the vial in a plastic tray (if wire rack) in the center of the fridge/freezer unit and secure with tape or Velcro</a:t>
            </a:r>
          </a:p>
          <a:p>
            <a:pPr>
              <a:lnSpc>
                <a:spcPct val="150000"/>
              </a:lnSpc>
              <a:buBlip>
                <a:blip r:embed="rId3"/>
              </a:buBlip>
            </a:pPr>
            <a:r>
              <a:rPr lang="en-US" sz="2400" b="1" dirty="0" smtClean="0">
                <a:latin typeface="Arial" panose="020B0604020202020204" pitchFamily="34" charset="0"/>
                <a:cs typeface="Arial" panose="020B0604020202020204" pitchFamily="34" charset="0"/>
              </a:rPr>
              <a:t>Run the probe cable through the hinge on the side of the door</a:t>
            </a:r>
          </a:p>
          <a:p>
            <a:pPr>
              <a:lnSpc>
                <a:spcPct val="150000"/>
              </a:lnSpc>
              <a:buBlip>
                <a:blip r:embed="rId3"/>
              </a:buBlip>
            </a:pPr>
            <a:r>
              <a:rPr lang="en-US" sz="2400" b="1" dirty="0" smtClean="0">
                <a:latin typeface="Arial" panose="020B0604020202020204" pitchFamily="34" charset="0"/>
                <a:cs typeface="Arial" panose="020B0604020202020204" pitchFamily="34" charset="0"/>
              </a:rPr>
              <a:t>Allow probe/vial to “normalize” in fridge/ freezer for 1 1/2 to 2 hours before starting the LogTag</a:t>
            </a:r>
          </a:p>
          <a:p>
            <a:endParaRPr lang="en-US" sz="2400" dirty="0"/>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480841"/>
            <a:ext cx="3200400" cy="4091159"/>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DBB2C841-449F-4040-A870-B073D3DB043F}" type="slidenum">
              <a:rPr lang="en-US" smtClean="0"/>
              <a:t>43</a:t>
            </a:fld>
            <a:endParaRPr lang="en-US"/>
          </a:p>
        </p:txBody>
      </p:sp>
      <p:pic>
        <p:nvPicPr>
          <p:cNvPr id="17410" name="Picture 2" descr="C:\Program Files\Microsoft Office\MEDIA\OFFICE14\Bullets\BD21298_.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493081"/>
            <a:ext cx="498475" cy="49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9494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248400"/>
          </a:xfrm>
        </p:spPr>
        <p:txBody>
          <a:bodyPr>
            <a:normAutofit/>
          </a:bodyPr>
          <a:lstStyle/>
          <a:p>
            <a:pPr>
              <a:buBlip>
                <a:blip r:embed="rId3"/>
              </a:buBlip>
            </a:pPr>
            <a:r>
              <a:rPr lang="en-US" sz="2400" b="1" dirty="0" smtClean="0">
                <a:latin typeface="Arial" panose="020B0604020202020204" pitchFamily="34" charset="0"/>
                <a:cs typeface="Arial" panose="020B0604020202020204" pitchFamily="34" charset="0"/>
              </a:rPr>
              <a:t>Now the LogTag is fully configured and ready to be used.  Click </a:t>
            </a:r>
            <a:r>
              <a:rPr lang="en-US" sz="2400" b="1" dirty="0" smtClean="0">
                <a:solidFill>
                  <a:srgbClr val="FFFF00"/>
                </a:solidFill>
                <a:latin typeface="Arial" panose="020B0604020202020204" pitchFamily="34" charset="0"/>
                <a:cs typeface="Arial" panose="020B0604020202020204" pitchFamily="34" charset="0"/>
              </a:rPr>
              <a:t>“OK” </a:t>
            </a:r>
            <a:r>
              <a:rPr lang="en-US" sz="2400" b="1" dirty="0" smtClean="0">
                <a:latin typeface="Arial" panose="020B0604020202020204" pitchFamily="34" charset="0"/>
                <a:cs typeface="Arial" panose="020B0604020202020204" pitchFamily="34" charset="0"/>
              </a:rPr>
              <a:t>and remove LogTag from the docking station</a:t>
            </a:r>
            <a:endParaRPr lang="en-US" sz="2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DBB2C841-449F-4040-A870-B073D3DB043F}" type="slidenum">
              <a:rPr lang="en-US" smtClean="0"/>
              <a:t>44</a:t>
            </a:fld>
            <a:endParaRPr 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943100"/>
            <a:ext cx="769620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9600" y="5867400"/>
            <a:ext cx="7239000"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Click the </a:t>
            </a:r>
            <a:r>
              <a:rPr lang="en-US" sz="2400" b="1" dirty="0" smtClean="0">
                <a:solidFill>
                  <a:srgbClr val="FFFF00"/>
                </a:solidFill>
                <a:latin typeface="Arial" panose="020B0604020202020204" pitchFamily="34" charset="0"/>
                <a:cs typeface="Arial" panose="020B0604020202020204" pitchFamily="34" charset="0"/>
              </a:rPr>
              <a:t>“X” </a:t>
            </a:r>
            <a:r>
              <a:rPr lang="en-US" sz="2400" b="1" dirty="0" smtClean="0">
                <a:latin typeface="Arial" panose="020B0604020202020204" pitchFamily="34" charset="0"/>
                <a:cs typeface="Arial" panose="020B0604020202020204" pitchFamily="34" charset="0"/>
              </a:rPr>
              <a:t>in the upper right corner of the page to close</a:t>
            </a:r>
            <a:endParaRPr lang="en-US" sz="2400" b="1" dirty="0">
              <a:latin typeface="Arial" panose="020B0604020202020204" pitchFamily="34" charset="0"/>
              <a:cs typeface="Arial" panose="020B0604020202020204" pitchFamily="34" charset="0"/>
            </a:endParaRPr>
          </a:p>
        </p:txBody>
      </p:sp>
      <p:pic>
        <p:nvPicPr>
          <p:cNvPr id="31746" name="Picture 2" descr="C:\Program Files\Microsoft Office\MEDIA\OFFICE14\Bullets\BD21298_.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110672" flipH="1">
            <a:off x="7640636" y="2029239"/>
            <a:ext cx="415925" cy="41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3267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1"/>
            <a:ext cx="8229600" cy="4343400"/>
          </a:xfrm>
        </p:spPr>
        <p:txBody>
          <a:bodyPr>
            <a:normAutofit/>
          </a:bodyPr>
          <a:lstStyle/>
          <a:p>
            <a:pPr>
              <a:spcAft>
                <a:spcPts val="1800"/>
              </a:spcAft>
              <a:buBlip>
                <a:blip r:embed="rId3"/>
              </a:buBlip>
            </a:pPr>
            <a:r>
              <a:rPr lang="en-US" sz="2400" b="1" dirty="0" smtClean="0">
                <a:latin typeface="Arial" panose="020B0604020202020204" pitchFamily="34" charset="0"/>
                <a:cs typeface="Arial" panose="020B0604020202020204" pitchFamily="34" charset="0"/>
              </a:rPr>
              <a:t>Identify the desired mounting location outside of fridge/ freezer</a:t>
            </a:r>
          </a:p>
          <a:p>
            <a:pPr>
              <a:spcAft>
                <a:spcPts val="1800"/>
              </a:spcAft>
              <a:buBlip>
                <a:blip r:embed="rId3"/>
              </a:buBlip>
            </a:pPr>
            <a:r>
              <a:rPr lang="en-US" sz="2400" b="1" dirty="0" smtClean="0">
                <a:latin typeface="Arial" panose="020B0604020202020204" pitchFamily="34" charset="0"/>
                <a:cs typeface="Arial" panose="020B0604020202020204" pitchFamily="34" charset="0"/>
              </a:rPr>
              <a:t>Be sure the place you select is within reach of both fridge/freezer probes and is easily accessible</a:t>
            </a:r>
          </a:p>
          <a:p>
            <a:pPr>
              <a:spcAft>
                <a:spcPts val="1800"/>
              </a:spcAft>
              <a:buBlip>
                <a:blip r:embed="rId3"/>
              </a:buBlip>
            </a:pPr>
            <a:r>
              <a:rPr lang="en-US" sz="2400" b="1" dirty="0" smtClean="0">
                <a:latin typeface="Arial" panose="020B0604020202020204" pitchFamily="34" charset="0"/>
                <a:cs typeface="Arial" panose="020B0604020202020204" pitchFamily="34" charset="0"/>
              </a:rPr>
              <a:t>Attach LTI-MOUNT (clear plastic mount) using the included double-sided tape (located in each mount)</a:t>
            </a:r>
          </a:p>
          <a:p>
            <a:pPr>
              <a:spcAft>
                <a:spcPts val="1800"/>
              </a:spcAft>
              <a:buBlip>
                <a:blip r:embed="rId3"/>
              </a:buBlip>
            </a:pPr>
            <a:r>
              <a:rPr lang="en-US" sz="2400" b="1" dirty="0" smtClean="0">
                <a:latin typeface="Arial" panose="020B0604020202020204" pitchFamily="34" charset="0"/>
                <a:cs typeface="Arial" panose="020B0604020202020204" pitchFamily="34" charset="0"/>
              </a:rPr>
              <a:t>Slide the LogTag into the mount </a:t>
            </a:r>
            <a:r>
              <a:rPr lang="en-US" sz="2400" b="1" dirty="0" smtClean="0">
                <a:solidFill>
                  <a:srgbClr val="FFFF00"/>
                </a:solidFill>
                <a:latin typeface="Arial" panose="020B0604020202020204" pitchFamily="34" charset="0"/>
                <a:cs typeface="Arial" panose="020B0604020202020204" pitchFamily="34" charset="0"/>
              </a:rPr>
              <a:t>WITHOUT</a:t>
            </a:r>
            <a:r>
              <a:rPr lang="en-US" sz="2400" b="1" dirty="0" smtClean="0">
                <a:latin typeface="Arial" panose="020B0604020202020204" pitchFamily="34" charset="0"/>
                <a:cs typeface="Arial" panose="020B0604020202020204" pitchFamily="34" charset="0"/>
              </a:rPr>
              <a:t> the probe attached</a:t>
            </a:r>
            <a:endParaRPr lang="en-US" sz="2400" dirty="0"/>
          </a:p>
        </p:txBody>
      </p:sp>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990600"/>
            <a:ext cx="3000375" cy="2684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http://logtagrecorders.com/products/images/TRID30_in_wallmount_smal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4179569"/>
            <a:ext cx="1752600" cy="249745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ecx.images-amazon.com/images/I/31UWLHMBbVL.jpg"/>
          <p:cNvPicPr>
            <a:picLocks noChangeAspect="1" noChangeArrowheads="1"/>
          </p:cNvPicPr>
          <p:nvPr/>
        </p:nvPicPr>
        <p:blipFill>
          <a:blip r:embed="rId6">
            <a:clrChange>
              <a:clrFrom>
                <a:srgbClr val="FDFDFB"/>
              </a:clrFrom>
              <a:clrTo>
                <a:srgbClr val="FDFDFB">
                  <a:alpha val="0"/>
                </a:srgbClr>
              </a:clrTo>
            </a:clrChange>
            <a:extLst>
              <a:ext uri="{28A0092B-C50C-407E-A947-70E740481C1C}">
                <a14:useLocalDpi xmlns:a14="http://schemas.microsoft.com/office/drawing/2010/main" val="0"/>
              </a:ext>
            </a:extLst>
          </a:blip>
          <a:srcRect/>
          <a:stretch>
            <a:fillRect/>
          </a:stretch>
        </p:blipFill>
        <p:spPr bwMode="auto">
          <a:xfrm>
            <a:off x="10287000" y="990600"/>
            <a:ext cx="1800225" cy="33528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DBB2C841-449F-4040-A870-B073D3DB043F}" type="slidenum">
              <a:rPr lang="en-US" smtClean="0"/>
              <a:t>45</a:t>
            </a:fld>
            <a:endParaRPr lang="en-US"/>
          </a:p>
        </p:txBody>
      </p:sp>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200" y="4343399"/>
            <a:ext cx="1257300" cy="2277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28935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t>46</a:t>
            </a:fld>
            <a:endParaRPr lang="en-US"/>
          </a:p>
        </p:txBody>
      </p:sp>
      <p:sp>
        <p:nvSpPr>
          <p:cNvPr id="6" name="Title 1"/>
          <p:cNvSpPr>
            <a:spLocks noGrp="1"/>
          </p:cNvSpPr>
          <p:nvPr>
            <p:ph type="title"/>
          </p:nvPr>
        </p:nvSpPr>
        <p:spPr>
          <a:xfrm>
            <a:off x="457200" y="914400"/>
            <a:ext cx="8229600" cy="1524000"/>
          </a:xfrm>
        </p:spPr>
        <p:txBody>
          <a:bodyPr>
            <a:normAutofit/>
          </a:bodyPr>
          <a:lstStyle/>
          <a:p>
            <a:r>
              <a:rPr lang="en-US" dirty="0" smtClean="0">
                <a:solidFill>
                  <a:srgbClr val="FFFF00"/>
                </a:solidFill>
                <a:latin typeface="Arial Black" panose="020B0A04020102020204" pitchFamily="34" charset="0"/>
              </a:rPr>
              <a:t>Starting the LogTag</a:t>
            </a:r>
            <a:endParaRPr lang="en-US" dirty="0">
              <a:solidFill>
                <a:srgbClr val="FFFF00"/>
              </a:solidFill>
              <a:latin typeface="Arial Black" panose="020B0A04020102020204" pitchFamily="34" charset="0"/>
            </a:endParaRPr>
          </a:p>
        </p:txBody>
      </p:sp>
      <p:pic>
        <p:nvPicPr>
          <p:cNvPr id="18434" name="Picture 2" descr="http://www.thermoworks.com/images/product/logger/logtag_hand_d_a.jpg">
            <a:hlinkClick r:id="rId3" tooltip="LogTag"/>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667000"/>
            <a:ext cx="3295650" cy="3295651"/>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2307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533400"/>
            <a:ext cx="8229600" cy="6019800"/>
          </a:xfrm>
        </p:spPr>
        <p:txBody>
          <a:bodyPr>
            <a:normAutofit/>
          </a:bodyPr>
          <a:lstStyle/>
          <a:p>
            <a:pPr>
              <a:buBlip>
                <a:blip r:embed="rId3"/>
              </a:buBlip>
            </a:pPr>
            <a:r>
              <a:rPr lang="en-US" sz="2400" b="1" dirty="0" smtClean="0">
                <a:latin typeface="Arial" panose="020B0604020202020204" pitchFamily="34" charset="0"/>
                <a:cs typeface="Arial" panose="020B0604020202020204" pitchFamily="34" charset="0"/>
              </a:rPr>
              <a:t>Once configured, the display should read </a:t>
            </a:r>
            <a:r>
              <a:rPr lang="en-US" sz="2400" b="1" dirty="0" smtClean="0">
                <a:solidFill>
                  <a:srgbClr val="FFFF00"/>
                </a:solidFill>
                <a:latin typeface="Arial" panose="020B0604020202020204" pitchFamily="34" charset="0"/>
                <a:cs typeface="Arial" panose="020B0604020202020204" pitchFamily="34" charset="0"/>
              </a:rPr>
              <a:t>“READY”</a:t>
            </a:r>
            <a:endParaRPr lang="en-US" sz="2400" b="1" dirty="0">
              <a:solidFill>
                <a:srgbClr val="FFFF00"/>
              </a:solidFill>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r>
              <a:rPr lang="en-US" sz="2400" b="1" dirty="0" smtClean="0">
                <a:latin typeface="Arial" panose="020B0604020202020204" pitchFamily="34" charset="0"/>
                <a:cs typeface="Arial" panose="020B0604020202020204" pitchFamily="34" charset="0"/>
              </a:rPr>
              <a:t>Press and hold the </a:t>
            </a:r>
            <a:r>
              <a:rPr lang="en-US" sz="2400" b="1" dirty="0" smtClean="0">
                <a:solidFill>
                  <a:srgbClr val="FFFF00"/>
                </a:solidFill>
                <a:latin typeface="Arial" panose="020B0604020202020204" pitchFamily="34" charset="0"/>
                <a:cs typeface="Arial" panose="020B0604020202020204" pitchFamily="34" charset="0"/>
              </a:rPr>
              <a:t>“START” </a:t>
            </a:r>
            <a:r>
              <a:rPr lang="en-US" sz="2400" b="1" dirty="0" smtClean="0">
                <a:latin typeface="Arial" panose="020B0604020202020204" pitchFamily="34" charset="0"/>
                <a:cs typeface="Arial" panose="020B0604020202020204" pitchFamily="34" charset="0"/>
              </a:rPr>
              <a:t>button.  Release when </a:t>
            </a:r>
            <a:r>
              <a:rPr lang="en-US" sz="2400" b="1" dirty="0" smtClean="0">
                <a:solidFill>
                  <a:srgbClr val="FFFF00"/>
                </a:solidFill>
                <a:latin typeface="Arial" panose="020B0604020202020204" pitchFamily="34" charset="0"/>
                <a:cs typeface="Arial" panose="020B0604020202020204" pitchFamily="34" charset="0"/>
              </a:rPr>
              <a:t>“STARTING” </a:t>
            </a:r>
            <a:r>
              <a:rPr lang="en-US" sz="2400" b="1" dirty="0" smtClean="0">
                <a:latin typeface="Arial" panose="020B0604020202020204" pitchFamily="34" charset="0"/>
                <a:cs typeface="Arial" panose="020B0604020202020204" pitchFamily="34" charset="0"/>
              </a:rPr>
              <a:t>stops flashing</a:t>
            </a:r>
          </a:p>
          <a:p>
            <a:endParaRPr lang="en-US" sz="2400" b="1" dirty="0" smtClean="0">
              <a:latin typeface="Arial" panose="020B0604020202020204" pitchFamily="34" charset="0"/>
              <a:cs typeface="Arial" panose="020B0604020202020204" pitchFamily="34" charset="0"/>
            </a:endParaRPr>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648" y="1031631"/>
            <a:ext cx="2377952" cy="1899138"/>
          </a:xfrm>
          <a:prstGeom prst="rect">
            <a:avLst/>
          </a:prstGeom>
          <a:noFill/>
          <a:ln w="508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4636476"/>
            <a:ext cx="1950060" cy="1764323"/>
          </a:xfrm>
          <a:prstGeom prst="rect">
            <a:avLst/>
          </a:prstGeom>
          <a:noFill/>
          <a:ln w="508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own Arrow 2"/>
          <p:cNvSpPr/>
          <p:nvPr/>
        </p:nvSpPr>
        <p:spPr>
          <a:xfrm>
            <a:off x="9753600" y="1774698"/>
            <a:ext cx="304800" cy="413004"/>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9906000" y="2658999"/>
            <a:ext cx="375096" cy="32080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4648200"/>
            <a:ext cx="1905000" cy="1752600"/>
          </a:xfrm>
          <a:prstGeom prst="rect">
            <a:avLst/>
          </a:prstGeom>
          <a:noFill/>
          <a:ln w="4445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p:cNvSpPr>
            <a:spLocks noGrp="1"/>
          </p:cNvSpPr>
          <p:nvPr>
            <p:ph type="sldNum" sz="quarter" idx="12"/>
          </p:nvPr>
        </p:nvSpPr>
        <p:spPr/>
        <p:txBody>
          <a:bodyPr/>
          <a:lstStyle/>
          <a:p>
            <a:fld id="{DBB2C841-449F-4040-A870-B073D3DB043F}" type="slidenum">
              <a:rPr lang="en-US" smtClean="0"/>
              <a:t>47</a:t>
            </a:fld>
            <a:endParaRPr lang="en-US"/>
          </a:p>
        </p:txBody>
      </p:sp>
    </p:spTree>
    <p:extLst>
      <p:ext uri="{BB962C8B-B14F-4D97-AF65-F5344CB8AC3E}">
        <p14:creationId xmlns:p14="http://schemas.microsoft.com/office/powerpoint/2010/main" val="16509217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a:buBlip>
                <a:blip r:embed="rId3"/>
              </a:buBlip>
            </a:pPr>
            <a:r>
              <a:rPr lang="en-US" sz="2400" b="1" dirty="0">
                <a:latin typeface="Arial" panose="020B0604020202020204" pitchFamily="34" charset="0"/>
                <a:cs typeface="Arial" panose="020B0604020202020204" pitchFamily="34" charset="0"/>
              </a:rPr>
              <a:t>There is a 5 minute delay before the </a:t>
            </a:r>
            <a:r>
              <a:rPr lang="en-US" sz="2400" b="1" dirty="0" smtClean="0">
                <a:latin typeface="Arial" panose="020B0604020202020204" pitchFamily="34" charset="0"/>
                <a:cs typeface="Arial" panose="020B0604020202020204" pitchFamily="34" charset="0"/>
              </a:rPr>
              <a:t>LogTag on the storage unit begins </a:t>
            </a:r>
            <a:r>
              <a:rPr lang="en-US" sz="2400" b="1" dirty="0">
                <a:latin typeface="Arial" panose="020B0604020202020204" pitchFamily="34" charset="0"/>
                <a:cs typeface="Arial" panose="020B0604020202020204" pitchFamily="34" charset="0"/>
              </a:rPr>
              <a:t>recording. </a:t>
            </a:r>
            <a:r>
              <a:rPr lang="en-US" sz="2400" b="1" dirty="0" smtClean="0">
                <a:latin typeface="Arial" panose="020B0604020202020204" pitchFamily="34" charset="0"/>
                <a:cs typeface="Arial" panose="020B0604020202020204" pitchFamily="34" charset="0"/>
              </a:rPr>
              <a:t> Return </a:t>
            </a:r>
            <a:r>
              <a:rPr lang="en-US" sz="2400" b="1" dirty="0">
                <a:latin typeface="Arial" panose="020B0604020202020204" pitchFamily="34" charset="0"/>
                <a:cs typeface="Arial" panose="020B0604020202020204" pitchFamily="34" charset="0"/>
              </a:rPr>
              <a:t>the </a:t>
            </a:r>
            <a:r>
              <a:rPr lang="en-US" sz="2400" b="1" dirty="0" smtClean="0">
                <a:latin typeface="Arial" panose="020B0604020202020204" pitchFamily="34" charset="0"/>
                <a:cs typeface="Arial" panose="020B0604020202020204" pitchFamily="34" charset="0"/>
              </a:rPr>
              <a:t>LogTag </a:t>
            </a:r>
            <a:r>
              <a:rPr lang="en-US" sz="2400" b="1" dirty="0">
                <a:latin typeface="Arial" panose="020B0604020202020204" pitchFamily="34" charset="0"/>
                <a:cs typeface="Arial" panose="020B0604020202020204" pitchFamily="34" charset="0"/>
              </a:rPr>
              <a:t>to </a:t>
            </a:r>
            <a:r>
              <a:rPr lang="en-US" sz="2400" b="1" dirty="0" smtClean="0">
                <a:latin typeface="Arial" panose="020B0604020202020204" pitchFamily="34" charset="0"/>
                <a:cs typeface="Arial" panose="020B0604020202020204" pitchFamily="34" charset="0"/>
              </a:rPr>
              <a:t>its’ </a:t>
            </a:r>
            <a:r>
              <a:rPr lang="en-US" sz="2400" b="1" dirty="0">
                <a:latin typeface="Arial" panose="020B0604020202020204" pitchFamily="34" charset="0"/>
                <a:cs typeface="Arial" panose="020B0604020202020204" pitchFamily="34" charset="0"/>
              </a:rPr>
              <a:t>holder and plug in the </a:t>
            </a:r>
            <a:r>
              <a:rPr lang="en-US" sz="2400" b="1" dirty="0" smtClean="0">
                <a:latin typeface="Arial" panose="020B0604020202020204" pitchFamily="34" charset="0"/>
                <a:cs typeface="Arial" panose="020B0604020202020204" pitchFamily="34" charset="0"/>
              </a:rPr>
              <a:t>probe</a:t>
            </a:r>
            <a:endParaRPr lang="en-US" dirty="0"/>
          </a:p>
        </p:txBody>
      </p:sp>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057400"/>
            <a:ext cx="3494545" cy="3581400"/>
          </a:xfrm>
          <a:prstGeom prst="rect">
            <a:avLst/>
          </a:prstGeom>
          <a:noFill/>
          <a:ln w="508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own Arrow 4"/>
          <p:cNvSpPr/>
          <p:nvPr/>
        </p:nvSpPr>
        <p:spPr>
          <a:xfrm>
            <a:off x="3581400" y="2819400"/>
            <a:ext cx="484632" cy="6096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DBB2C841-449F-4040-A870-B073D3DB043F}" type="slidenum">
              <a:rPr lang="en-US" smtClean="0"/>
              <a:t>48</a:t>
            </a:fld>
            <a:endParaRPr lang="en-US"/>
          </a:p>
        </p:txBody>
      </p:sp>
    </p:spTree>
    <p:extLst>
      <p:ext uri="{BB962C8B-B14F-4D97-AF65-F5344CB8AC3E}">
        <p14:creationId xmlns:p14="http://schemas.microsoft.com/office/powerpoint/2010/main" val="40612792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pPr>
              <a:buBlip>
                <a:blip r:embed="rId3"/>
              </a:buBlip>
            </a:pPr>
            <a:r>
              <a:rPr lang="en-US" sz="2400" b="1" dirty="0" smtClean="0">
                <a:latin typeface="Arial" panose="020B0604020202020204" pitchFamily="34" charset="0"/>
                <a:cs typeface="Arial" panose="020B0604020202020204" pitchFamily="34" charset="0"/>
              </a:rPr>
              <a:t>Your log should show </a:t>
            </a:r>
            <a:r>
              <a:rPr lang="en-US" sz="2400" b="1" dirty="0" smtClean="0">
                <a:solidFill>
                  <a:srgbClr val="FFFF00"/>
                </a:solidFill>
                <a:latin typeface="Arial" panose="020B0604020202020204" pitchFamily="34" charset="0"/>
                <a:cs typeface="Arial" panose="020B0604020202020204" pitchFamily="34" charset="0"/>
              </a:rPr>
              <a:t>“Recording“ </a:t>
            </a:r>
            <a:r>
              <a:rPr lang="en-US" sz="2400" b="1" dirty="0" smtClean="0">
                <a:latin typeface="Arial" panose="020B0604020202020204" pitchFamily="34" charset="0"/>
                <a:cs typeface="Arial" panose="020B0604020202020204" pitchFamily="34" charset="0"/>
              </a:rPr>
              <a:t>on the display</a:t>
            </a:r>
          </a:p>
          <a:p>
            <a:pPr>
              <a:buBlip>
                <a:blip r:embed="rId3"/>
              </a:buBlip>
            </a:pPr>
            <a:r>
              <a:rPr lang="en-US" sz="2400" b="1" dirty="0" smtClean="0">
                <a:latin typeface="Arial" panose="020B0604020202020204" pitchFamily="34" charset="0"/>
                <a:cs typeface="Arial" panose="020B0604020202020204" pitchFamily="34" charset="0"/>
              </a:rPr>
              <a:t>Press the review button once (top)</a:t>
            </a: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a:latin typeface="Arial" panose="020B0604020202020204" pitchFamily="34" charset="0"/>
              <a:cs typeface="Arial" panose="020B0604020202020204" pitchFamily="34" charset="0"/>
            </a:endParaRPr>
          </a:p>
          <a:p>
            <a:pPr>
              <a:buBlip>
                <a:blip r:embed="rId3"/>
              </a:buBlip>
            </a:pPr>
            <a:r>
              <a:rPr lang="en-US" sz="2400" b="1" dirty="0" smtClean="0">
                <a:latin typeface="Arial" panose="020B0604020202020204" pitchFamily="34" charset="0"/>
                <a:cs typeface="Arial" panose="020B0604020202020204" pitchFamily="34" charset="0"/>
              </a:rPr>
              <a:t>The LogTag will display today’s </a:t>
            </a:r>
          </a:p>
          <a:p>
            <a:pPr marL="0" indent="0">
              <a:buNone/>
            </a:pP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    maximum temperature </a:t>
            </a:r>
          </a:p>
          <a:p>
            <a:pPr marL="0" indent="0">
              <a:buNone/>
            </a:pP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    (Day 00=today)</a:t>
            </a:r>
            <a:endParaRPr lang="en-US" sz="2400" dirty="0"/>
          </a:p>
          <a:p>
            <a:pPr marL="0" indent="0">
              <a:buNone/>
            </a:pPr>
            <a:endParaRPr lang="en-US" sz="2400" dirty="0" smtClean="0"/>
          </a:p>
          <a:p>
            <a:pPr marL="0" indent="0">
              <a:buNone/>
            </a:pPr>
            <a:endParaRPr lang="en-US" sz="2400" dirty="0" smtClean="0"/>
          </a:p>
          <a:p>
            <a:pPr marL="0" indent="0">
              <a:buNone/>
            </a:pPr>
            <a:endParaRPr lang="en-US" sz="2400" dirty="0"/>
          </a:p>
          <a:p>
            <a:pPr marL="0" indent="0">
              <a:buNone/>
            </a:pPr>
            <a:endParaRPr lang="en-US" sz="2400" dirty="0" smtClean="0"/>
          </a:p>
          <a:p>
            <a:endParaRPr lang="en-US" sz="2400" dirty="0"/>
          </a:p>
          <a:p>
            <a:pPr marL="0" indent="0">
              <a:buNone/>
            </a:pPr>
            <a:endParaRPr lang="en-US" sz="2400" dirty="0"/>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694128"/>
            <a:ext cx="2225802" cy="1811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2931207"/>
            <a:ext cx="2819400" cy="3317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eft Arrow 3"/>
          <p:cNvSpPr/>
          <p:nvPr/>
        </p:nvSpPr>
        <p:spPr>
          <a:xfrm>
            <a:off x="3048000" y="1801670"/>
            <a:ext cx="489204" cy="255730"/>
          </a:xfrm>
          <a:prstGeom prst="leftArrow">
            <a:avLst>
              <a:gd name="adj1" fmla="val 74539"/>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DBB2C841-449F-4040-A870-B073D3DB043F}" type="slidenum">
              <a:rPr lang="en-US" smtClean="0"/>
              <a:t>49</a:t>
            </a:fld>
            <a:endParaRPr lang="en-US"/>
          </a:p>
        </p:txBody>
      </p:sp>
    </p:spTree>
    <p:extLst>
      <p:ext uri="{BB962C8B-B14F-4D97-AF65-F5344CB8AC3E}">
        <p14:creationId xmlns:p14="http://schemas.microsoft.com/office/powerpoint/2010/main" val="6789741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599"/>
            <a:ext cx="8686800" cy="2057400"/>
          </a:xfrm>
        </p:spPr>
        <p:txBody>
          <a:bodyPr>
            <a:noAutofit/>
          </a:bodyPr>
          <a:lstStyle/>
          <a:p>
            <a:endParaRPr lang="en-US" sz="2400" dirty="0" smtClean="0"/>
          </a:p>
          <a:p>
            <a:pPr>
              <a:spcAft>
                <a:spcPts val="1800"/>
              </a:spcAft>
              <a:buBlip>
                <a:blip r:embed="rId3"/>
              </a:buBlip>
            </a:pPr>
            <a:r>
              <a:rPr lang="en-US" sz="2400" b="1" dirty="0" smtClean="0"/>
              <a:t>Log on </a:t>
            </a:r>
            <a:r>
              <a:rPr lang="en-US" sz="2400" b="1" dirty="0"/>
              <a:t>to the internet and </a:t>
            </a:r>
            <a:r>
              <a:rPr lang="en-US" sz="2400" b="1" dirty="0" smtClean="0"/>
              <a:t>go </a:t>
            </a:r>
            <a:r>
              <a:rPr lang="en-US" sz="2400" b="1" dirty="0"/>
              <a:t>to </a:t>
            </a:r>
            <a:r>
              <a:rPr lang="en-US" sz="2400" b="1" dirty="0" smtClean="0">
                <a:solidFill>
                  <a:srgbClr val="FFFF00"/>
                </a:solidFill>
              </a:rPr>
              <a:t>http://www.microdaq.com/florida/ </a:t>
            </a:r>
            <a:r>
              <a:rPr lang="en-US" sz="2400" b="1" dirty="0" smtClean="0"/>
              <a:t>to download  the LogTag Analyzer Software</a:t>
            </a:r>
          </a:p>
          <a:p>
            <a:pPr marL="0" indent="0">
              <a:buNone/>
            </a:pPr>
            <a:endParaRPr lang="en-US" sz="2400" b="1" dirty="0"/>
          </a:p>
          <a:p>
            <a:endParaRPr lang="en-US" sz="2400"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B2C841-449F-4040-A870-B073D3DB043F}" type="slidenum">
              <a:rPr lang="en-US" smtClean="0"/>
              <a:t>5</a:t>
            </a:fld>
            <a:endParaRPr lang="en-US"/>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676400"/>
            <a:ext cx="6294729" cy="463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4724400"/>
            <a:ext cx="213360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66925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92500" lnSpcReduction="10000"/>
          </a:bodyPr>
          <a:lstStyle/>
          <a:p>
            <a:pPr>
              <a:buBlip>
                <a:blip r:embed="rId3"/>
              </a:buBlip>
            </a:pPr>
            <a:r>
              <a:rPr lang="en-US" sz="2400" b="1" dirty="0" smtClean="0">
                <a:latin typeface="Arial" panose="020B0604020202020204" pitchFamily="34" charset="0"/>
                <a:cs typeface="Arial" panose="020B0604020202020204" pitchFamily="34" charset="0"/>
              </a:rPr>
              <a:t>Press </a:t>
            </a:r>
            <a:r>
              <a:rPr lang="en-US" sz="2400" b="1" dirty="0">
                <a:latin typeface="Arial" panose="020B0604020202020204" pitchFamily="34" charset="0"/>
                <a:cs typeface="Arial" panose="020B0604020202020204" pitchFamily="34" charset="0"/>
              </a:rPr>
              <a:t>the </a:t>
            </a:r>
            <a:r>
              <a:rPr lang="en-US" sz="2400" b="1" dirty="0" smtClean="0">
                <a:solidFill>
                  <a:srgbClr val="FFFF00"/>
                </a:solidFill>
                <a:latin typeface="Arial" panose="020B0604020202020204" pitchFamily="34" charset="0"/>
                <a:cs typeface="Arial" panose="020B0604020202020204" pitchFamily="34" charset="0"/>
              </a:rPr>
              <a:t>“REVIEW” </a:t>
            </a:r>
            <a:r>
              <a:rPr lang="en-US" sz="2400" b="1" dirty="0">
                <a:latin typeface="Arial" panose="020B0604020202020204" pitchFamily="34" charset="0"/>
                <a:cs typeface="Arial" panose="020B0604020202020204" pitchFamily="34" charset="0"/>
              </a:rPr>
              <a:t>button once again and </a:t>
            </a:r>
            <a:r>
              <a:rPr lang="en-US" sz="2400" b="1" dirty="0" smtClean="0">
                <a:latin typeface="Arial" panose="020B0604020202020204" pitchFamily="34" charset="0"/>
                <a:cs typeface="Arial" panose="020B0604020202020204" pitchFamily="34" charset="0"/>
              </a:rPr>
              <a:t>the display will show </a:t>
            </a:r>
            <a:r>
              <a:rPr lang="en-US" sz="2400" b="1" dirty="0">
                <a:latin typeface="Arial" panose="020B0604020202020204" pitchFamily="34" charset="0"/>
                <a:cs typeface="Arial" panose="020B0604020202020204" pitchFamily="34" charset="0"/>
              </a:rPr>
              <a:t>today’s minimum </a:t>
            </a:r>
            <a:r>
              <a:rPr lang="en-US" sz="2400" b="1" dirty="0" smtClean="0">
                <a:latin typeface="Arial" panose="020B0604020202020204" pitchFamily="34" charset="0"/>
                <a:cs typeface="Arial" panose="020B0604020202020204" pitchFamily="34" charset="0"/>
              </a:rPr>
              <a:t>temperature</a:t>
            </a:r>
            <a:endParaRPr lang="en-US" sz="2400" b="1" dirty="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a:latin typeface="Arial" panose="020B0604020202020204" pitchFamily="34" charset="0"/>
              <a:cs typeface="Arial" panose="020B0604020202020204" pitchFamily="34" charset="0"/>
            </a:endParaRPr>
          </a:p>
          <a:p>
            <a:pPr>
              <a:buBlip>
                <a:blip r:embed="rId3"/>
              </a:buBlip>
            </a:pPr>
            <a:r>
              <a:rPr lang="en-US" sz="2400" b="1" dirty="0" smtClean="0">
                <a:latin typeface="Arial" panose="020B0604020202020204" pitchFamily="34" charset="0"/>
                <a:cs typeface="Arial" panose="020B0604020202020204" pitchFamily="34" charset="0"/>
              </a:rPr>
              <a:t>When </a:t>
            </a:r>
            <a:r>
              <a:rPr lang="en-US" sz="2400" b="1" dirty="0">
                <a:latin typeface="Arial" panose="020B0604020202020204" pitchFamily="34" charset="0"/>
                <a:cs typeface="Arial" panose="020B0604020202020204" pitchFamily="34" charset="0"/>
              </a:rPr>
              <a:t>you’re done reviewing temperatures, press the </a:t>
            </a:r>
            <a:r>
              <a:rPr lang="en-US" sz="2400" b="1" dirty="0" smtClean="0">
                <a:solidFill>
                  <a:srgbClr val="FFFF00"/>
                </a:solidFill>
                <a:latin typeface="Arial" panose="020B0604020202020204" pitchFamily="34" charset="0"/>
                <a:cs typeface="Arial" panose="020B0604020202020204" pitchFamily="34" charset="0"/>
              </a:rPr>
              <a:t>“STOP” </a:t>
            </a:r>
            <a:r>
              <a:rPr lang="en-US" sz="2400" b="1" dirty="0">
                <a:latin typeface="Arial" panose="020B0604020202020204" pitchFamily="34" charset="0"/>
                <a:cs typeface="Arial" panose="020B0604020202020204" pitchFamily="34" charset="0"/>
              </a:rPr>
              <a:t>button </a:t>
            </a:r>
            <a:r>
              <a:rPr lang="en-US" sz="2400" b="1" dirty="0" smtClean="0">
                <a:latin typeface="Arial" panose="020B0604020202020204" pitchFamily="34" charset="0"/>
                <a:cs typeface="Arial" panose="020B0604020202020204" pitchFamily="34" charset="0"/>
              </a:rPr>
              <a:t>once</a:t>
            </a:r>
            <a:endParaRPr lang="en-US" sz="2400" b="1" dirty="0">
              <a:latin typeface="Arial" panose="020B0604020202020204" pitchFamily="34" charset="0"/>
              <a:cs typeface="Arial" panose="020B0604020202020204" pitchFamily="34" charset="0"/>
            </a:endParaRPr>
          </a:p>
          <a:p>
            <a:endParaRPr lang="en-US" dirty="0"/>
          </a:p>
        </p:txBody>
      </p:sp>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584559"/>
            <a:ext cx="3048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799" y="1584559"/>
            <a:ext cx="34956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DBB2C841-449F-4040-A870-B073D3DB043F}" type="slidenum">
              <a:rPr lang="en-US" smtClean="0"/>
              <a:t>50</a:t>
            </a:fld>
            <a:endParaRPr lang="en-US"/>
          </a:p>
        </p:txBody>
      </p:sp>
    </p:spTree>
    <p:extLst>
      <p:ext uri="{BB962C8B-B14F-4D97-AF65-F5344CB8AC3E}">
        <p14:creationId xmlns:p14="http://schemas.microsoft.com/office/powerpoint/2010/main" val="30221203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t>51</a:t>
            </a:fld>
            <a:endParaRPr lang="en-US"/>
          </a:p>
        </p:txBody>
      </p:sp>
      <p:sp>
        <p:nvSpPr>
          <p:cNvPr id="6" name="Title 1"/>
          <p:cNvSpPr>
            <a:spLocks noGrp="1"/>
          </p:cNvSpPr>
          <p:nvPr>
            <p:ph idx="1"/>
          </p:nvPr>
        </p:nvSpPr>
        <p:spPr>
          <a:xfrm>
            <a:off x="457200" y="990601"/>
            <a:ext cx="8229600" cy="1371600"/>
          </a:xfrm>
        </p:spPr>
        <p:txBody>
          <a:bodyPr>
            <a:normAutofit/>
          </a:bodyPr>
          <a:lstStyle/>
          <a:p>
            <a:pPr marL="0" indent="0" algn="ctr">
              <a:buNone/>
            </a:pPr>
            <a:r>
              <a:rPr lang="en-US" sz="3600" dirty="0" smtClean="0">
                <a:solidFill>
                  <a:srgbClr val="FFFF00"/>
                </a:solidFill>
                <a:latin typeface="Arial Black" panose="020B0A04020102020204" pitchFamily="34" charset="0"/>
              </a:rPr>
              <a:t>Reviewing Daily </a:t>
            </a:r>
          </a:p>
          <a:p>
            <a:pPr marL="0" indent="0" algn="ctr">
              <a:buNone/>
            </a:pPr>
            <a:r>
              <a:rPr lang="en-US" sz="3600" dirty="0" smtClean="0">
                <a:solidFill>
                  <a:srgbClr val="FFFF00"/>
                </a:solidFill>
                <a:latin typeface="Arial Black" panose="020B0A04020102020204" pitchFamily="34" charset="0"/>
              </a:rPr>
              <a:t>Statistics</a:t>
            </a:r>
            <a:endParaRPr lang="en-US" sz="3600" dirty="0">
              <a:solidFill>
                <a:srgbClr val="FFFF00"/>
              </a:solidFill>
              <a:latin typeface="Arial Black" panose="020B0A04020102020204" pitchFamily="34" charset="0"/>
            </a:endParaRP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882900"/>
            <a:ext cx="3465446"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9663" y="2241550"/>
            <a:ext cx="4383087" cy="323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08831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96000"/>
          </a:xfrm>
        </p:spPr>
        <p:txBody>
          <a:bodyPr>
            <a:noAutofit/>
          </a:bodyPr>
          <a:lstStyle/>
          <a:p>
            <a:pPr>
              <a:spcAft>
                <a:spcPts val="1200"/>
              </a:spcAft>
              <a:buBlip>
                <a:blip r:embed="rId3"/>
              </a:buBlip>
            </a:pPr>
            <a:r>
              <a:rPr lang="en-US" sz="2400" b="1" dirty="0" smtClean="0">
                <a:latin typeface="Arial" panose="020B0604020202020204" pitchFamily="34" charset="0"/>
                <a:cs typeface="Arial" panose="020B0604020202020204" pitchFamily="34" charset="0"/>
              </a:rPr>
              <a:t>The LogTag should still show </a:t>
            </a:r>
            <a:r>
              <a:rPr lang="en-US" sz="2400" b="1" dirty="0" smtClean="0">
                <a:solidFill>
                  <a:srgbClr val="FFFF00"/>
                </a:solidFill>
                <a:latin typeface="Arial" panose="020B0604020202020204" pitchFamily="34" charset="0"/>
                <a:cs typeface="Arial" panose="020B0604020202020204" pitchFamily="34" charset="0"/>
              </a:rPr>
              <a:t>“RECORDING”</a:t>
            </a:r>
          </a:p>
          <a:p>
            <a:pPr>
              <a:spcAft>
                <a:spcPts val="1200"/>
              </a:spcAft>
              <a:buBlip>
                <a:blip r:embed="rId3"/>
              </a:buBlip>
            </a:pPr>
            <a:r>
              <a:rPr lang="en-US" sz="2400" b="1" dirty="0" smtClean="0">
                <a:latin typeface="Arial" panose="020B0604020202020204" pitchFamily="34" charset="0"/>
                <a:cs typeface="Arial" panose="020B0604020202020204" pitchFamily="34" charset="0"/>
              </a:rPr>
              <a:t>Press the </a:t>
            </a:r>
            <a:r>
              <a:rPr lang="en-US" sz="2400" b="1" dirty="0" smtClean="0">
                <a:solidFill>
                  <a:srgbClr val="FFFF00"/>
                </a:solidFill>
                <a:latin typeface="Arial" panose="020B0604020202020204" pitchFamily="34" charset="0"/>
                <a:cs typeface="Arial" panose="020B0604020202020204" pitchFamily="34" charset="0"/>
              </a:rPr>
              <a:t>“REVIEW” </a:t>
            </a:r>
            <a:r>
              <a:rPr lang="en-US" sz="2400" b="1" dirty="0" smtClean="0">
                <a:latin typeface="Arial" panose="020B0604020202020204" pitchFamily="34" charset="0"/>
                <a:cs typeface="Arial" panose="020B0604020202020204" pitchFamily="34" charset="0"/>
              </a:rPr>
              <a:t>button to place an “Inspection Mark” on the record</a:t>
            </a:r>
          </a:p>
          <a:p>
            <a:pPr>
              <a:spcAft>
                <a:spcPts val="1200"/>
              </a:spcAft>
              <a:buBlip>
                <a:blip r:embed="rId3"/>
              </a:buBlip>
            </a:pPr>
            <a:r>
              <a:rPr lang="en-US" sz="2400" b="1" dirty="0" smtClean="0">
                <a:latin typeface="Arial" panose="020B0604020202020204" pitchFamily="34" charset="0"/>
                <a:cs typeface="Arial" panose="020B0604020202020204" pitchFamily="34" charset="0"/>
              </a:rPr>
              <a:t>This shows you have reviewed the temperature readings for that day</a:t>
            </a:r>
          </a:p>
          <a:p>
            <a:pPr>
              <a:spcAft>
                <a:spcPts val="1200"/>
              </a:spcAft>
              <a:buBlip>
                <a:blip r:embed="rId3"/>
              </a:buBlip>
            </a:pPr>
            <a:r>
              <a:rPr lang="en-US" sz="2400" b="1" dirty="0" smtClean="0">
                <a:latin typeface="Arial" panose="020B0604020202020204" pitchFamily="34" charset="0"/>
                <a:cs typeface="Arial" panose="020B0604020202020204" pitchFamily="34" charset="0"/>
              </a:rPr>
              <a:t>This action should be done twice daily for each LogTag.  This action replaces the need to keep paper temperature logs</a:t>
            </a:r>
          </a:p>
          <a:p>
            <a:pPr>
              <a:spcAft>
                <a:spcPts val="1200"/>
              </a:spcAft>
              <a:buBlip>
                <a:blip r:embed="rId3"/>
              </a:buBlip>
            </a:pPr>
            <a:r>
              <a:rPr lang="en-US" sz="2400" b="1" dirty="0" smtClean="0">
                <a:latin typeface="Arial" panose="020B0604020202020204" pitchFamily="34" charset="0"/>
                <a:cs typeface="Arial" panose="020B0604020202020204" pitchFamily="34" charset="0"/>
              </a:rPr>
              <a:t>You can review the minimum and maximum temperatures for up to the previous 30 days recorded</a:t>
            </a:r>
          </a:p>
          <a:p>
            <a:pPr marL="0" indent="0">
              <a:buNone/>
            </a:pPr>
            <a:r>
              <a:rPr lang="en-US" sz="2400" dirty="0" smtClean="0"/>
              <a:t> </a:t>
            </a:r>
            <a:endParaRPr lang="en-US" sz="2400" dirty="0"/>
          </a:p>
        </p:txBody>
      </p:sp>
      <p:sp>
        <p:nvSpPr>
          <p:cNvPr id="5" name="Slide Number Placeholder 4"/>
          <p:cNvSpPr>
            <a:spLocks noGrp="1"/>
          </p:cNvSpPr>
          <p:nvPr>
            <p:ph type="sldNum" sz="quarter" idx="12"/>
          </p:nvPr>
        </p:nvSpPr>
        <p:spPr/>
        <p:txBody>
          <a:bodyPr/>
          <a:lstStyle/>
          <a:p>
            <a:fld id="{DBB2C841-449F-4040-A870-B073D3DB043F}" type="slidenum">
              <a:rPr lang="en-US" smtClean="0"/>
              <a:t>52</a:t>
            </a:fld>
            <a:endParaRPr lang="en-US"/>
          </a:p>
        </p:txBody>
      </p:sp>
    </p:spTree>
    <p:extLst>
      <p:ext uri="{BB962C8B-B14F-4D97-AF65-F5344CB8AC3E}">
        <p14:creationId xmlns:p14="http://schemas.microsoft.com/office/powerpoint/2010/main" val="25853978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a:buBlip>
                <a:blip r:embed="rId3"/>
              </a:buBlip>
            </a:pPr>
            <a:r>
              <a:rPr lang="en-US" sz="2400" b="1" dirty="0">
                <a:latin typeface="Arial" panose="020B0604020202020204" pitchFamily="34" charset="0"/>
                <a:cs typeface="Arial" panose="020B0604020202020204" pitchFamily="34" charset="0"/>
              </a:rPr>
              <a:t>After reviewing the current day’s minimum and maximum temperatures, pressing the </a:t>
            </a:r>
            <a:r>
              <a:rPr lang="en-US" sz="2400" b="1" dirty="0" smtClean="0">
                <a:solidFill>
                  <a:srgbClr val="FFFF00"/>
                </a:solidFill>
                <a:latin typeface="Arial" panose="020B0604020202020204" pitchFamily="34" charset="0"/>
                <a:cs typeface="Arial" panose="020B0604020202020204" pitchFamily="34" charset="0"/>
              </a:rPr>
              <a:t>“REVIEW” </a:t>
            </a:r>
            <a:r>
              <a:rPr lang="en-US" sz="2400" b="1" dirty="0">
                <a:latin typeface="Arial" panose="020B0604020202020204" pitchFamily="34" charset="0"/>
                <a:cs typeface="Arial" panose="020B0604020202020204" pitchFamily="34" charset="0"/>
              </a:rPr>
              <a:t>button once again will show yesterday’s (Day -1) maximum temperature.  Any out of range readings will be </a:t>
            </a:r>
            <a:r>
              <a:rPr lang="en-US" sz="2400" b="1" dirty="0" smtClean="0">
                <a:latin typeface="Arial" panose="020B0604020202020204" pitchFamily="34" charset="0"/>
                <a:cs typeface="Arial" panose="020B0604020202020204" pitchFamily="34" charset="0"/>
              </a:rPr>
              <a:t>indicated</a:t>
            </a:r>
          </a:p>
          <a:p>
            <a:endParaRPr lang="en-US" sz="2400" dirty="0"/>
          </a:p>
          <a:p>
            <a:endParaRPr lang="en-US" sz="2400" dirty="0" smtClean="0"/>
          </a:p>
          <a:p>
            <a:endParaRPr lang="en-US" sz="2400" dirty="0"/>
          </a:p>
          <a:p>
            <a:endParaRPr lang="en-US" sz="2400" dirty="0"/>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971800"/>
            <a:ext cx="32766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DBB2C841-449F-4040-A870-B073D3DB043F}" type="slidenum">
              <a:rPr lang="en-US" smtClean="0"/>
              <a:t>53</a:t>
            </a:fld>
            <a:endParaRPr lang="en-US"/>
          </a:p>
        </p:txBody>
      </p:sp>
    </p:spTree>
    <p:extLst>
      <p:ext uri="{BB962C8B-B14F-4D97-AF65-F5344CB8AC3E}">
        <p14:creationId xmlns:p14="http://schemas.microsoft.com/office/powerpoint/2010/main" val="28433545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r>
              <a:rPr lang="en-US" sz="2800" b="1" dirty="0">
                <a:latin typeface="Arial" panose="020B0604020202020204" pitchFamily="34" charset="0"/>
                <a:cs typeface="Arial" panose="020B0604020202020204" pitchFamily="34" charset="0"/>
              </a:rPr>
              <a:t>Press </a:t>
            </a:r>
            <a:r>
              <a:rPr lang="en-US" sz="2800" b="1" dirty="0" smtClean="0">
                <a:solidFill>
                  <a:srgbClr val="FFFF00"/>
                </a:solidFill>
                <a:latin typeface="Arial" panose="020B0604020202020204" pitchFamily="34" charset="0"/>
                <a:cs typeface="Arial" panose="020B0604020202020204" pitchFamily="34" charset="0"/>
              </a:rPr>
              <a:t>“REVIEW” </a:t>
            </a:r>
            <a:r>
              <a:rPr lang="en-US" sz="2800" b="1" dirty="0">
                <a:latin typeface="Arial" panose="020B0604020202020204" pitchFamily="34" charset="0"/>
                <a:cs typeface="Arial" panose="020B0604020202020204" pitchFamily="34" charset="0"/>
              </a:rPr>
              <a:t>again </a:t>
            </a:r>
            <a:r>
              <a:rPr lang="en-US" sz="2800" b="1" dirty="0" smtClean="0">
                <a:latin typeface="Arial" panose="020B0604020202020204" pitchFamily="34" charset="0"/>
                <a:cs typeface="Arial" panose="020B0604020202020204" pitchFamily="34" charset="0"/>
              </a:rPr>
              <a:t>and it will </a:t>
            </a:r>
            <a:r>
              <a:rPr lang="en-US" sz="2800" b="1" dirty="0">
                <a:latin typeface="Arial" panose="020B0604020202020204" pitchFamily="34" charset="0"/>
                <a:cs typeface="Arial" panose="020B0604020202020204" pitchFamily="34" charset="0"/>
              </a:rPr>
              <a:t>show yesterday’s (Day-1) minimum temperature </a:t>
            </a:r>
            <a:r>
              <a:rPr lang="en-US" sz="2800" b="1" dirty="0" smtClean="0">
                <a:latin typeface="Arial" panose="020B0604020202020204" pitchFamily="34" charset="0"/>
                <a:cs typeface="Arial" panose="020B0604020202020204" pitchFamily="34" charset="0"/>
              </a:rPr>
              <a:t>reading</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057400"/>
            <a:ext cx="3200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DBB2C841-449F-4040-A870-B073D3DB043F}" type="slidenum">
              <a:rPr lang="en-US" smtClean="0"/>
              <a:t>54</a:t>
            </a:fld>
            <a:endParaRPr lang="en-US"/>
          </a:p>
        </p:txBody>
      </p:sp>
    </p:spTree>
    <p:extLst>
      <p:ext uri="{BB962C8B-B14F-4D97-AF65-F5344CB8AC3E}">
        <p14:creationId xmlns:p14="http://schemas.microsoft.com/office/powerpoint/2010/main" val="36780926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a:buBlip>
                <a:blip r:embed="rId3"/>
              </a:buBlip>
            </a:pPr>
            <a:r>
              <a:rPr lang="en-US" sz="2400" b="1" dirty="0" smtClean="0">
                <a:latin typeface="Arial" panose="020B0604020202020204" pitchFamily="34" charset="0"/>
                <a:cs typeface="Arial" panose="020B0604020202020204" pitchFamily="34" charset="0"/>
              </a:rPr>
              <a:t>Pressing </a:t>
            </a:r>
            <a:r>
              <a:rPr lang="en-US" sz="2400" b="1" dirty="0" smtClean="0">
                <a:solidFill>
                  <a:srgbClr val="FFFF00"/>
                </a:solidFill>
                <a:latin typeface="Arial" panose="020B0604020202020204" pitchFamily="34" charset="0"/>
                <a:cs typeface="Arial" panose="020B0604020202020204" pitchFamily="34" charset="0"/>
              </a:rPr>
              <a:t>“REVIEW” </a:t>
            </a:r>
            <a:r>
              <a:rPr lang="en-US" sz="2400" b="1" dirty="0" smtClean="0">
                <a:latin typeface="Arial" panose="020B0604020202020204" pitchFamily="34" charset="0"/>
                <a:cs typeface="Arial" panose="020B0604020202020204" pitchFamily="34" charset="0"/>
              </a:rPr>
              <a:t>again will show the maximum reading for 2 days ago (Day -2) etc… </a:t>
            </a: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r>
              <a:rPr lang="en-US" sz="2400" b="1" dirty="0" smtClean="0">
                <a:latin typeface="Arial" panose="020B0604020202020204" pitchFamily="34" charset="0"/>
                <a:cs typeface="Arial" panose="020B0604020202020204" pitchFamily="34" charset="0"/>
              </a:rPr>
              <a:t>Press the </a:t>
            </a:r>
            <a:r>
              <a:rPr lang="en-US" sz="2400" b="1" dirty="0" smtClean="0">
                <a:solidFill>
                  <a:srgbClr val="FFFF00"/>
                </a:solidFill>
                <a:latin typeface="Arial" panose="020B0604020202020204" pitchFamily="34" charset="0"/>
                <a:cs typeface="Arial" panose="020B0604020202020204" pitchFamily="34" charset="0"/>
              </a:rPr>
              <a:t>“STOP” </a:t>
            </a:r>
            <a:r>
              <a:rPr lang="en-US" sz="2400" b="1" dirty="0" smtClean="0">
                <a:latin typeface="Arial" panose="020B0604020202020204" pitchFamily="34" charset="0"/>
                <a:cs typeface="Arial" panose="020B0604020202020204" pitchFamily="34" charset="0"/>
              </a:rPr>
              <a:t>button at any time to exit REVIEW Mode</a:t>
            </a:r>
            <a:endParaRPr lang="en-US" sz="2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DBB2C841-449F-4040-A870-B073D3DB043F}" type="slidenum">
              <a:rPr lang="en-US" smtClean="0"/>
              <a:t>55</a:t>
            </a:fld>
            <a:endParaRPr lang="en-US"/>
          </a:p>
        </p:txBody>
      </p:sp>
      <p:pic>
        <p:nvPicPr>
          <p:cNvPr id="32770" name="Picture 2" descr="C:\Users\pricesz\AppData\Local\Microsoft\Windows\Temporary Internet Files\Content.IE5\KX5WH3UJ\MC90043268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667000"/>
            <a:ext cx="2285714" cy="228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1632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FF00"/>
                </a:solidFill>
                <a:latin typeface="Arial Black" panose="020B0A04020102020204" pitchFamily="34" charset="0"/>
              </a:rPr>
              <a:t>How to View/Save Data</a:t>
            </a:r>
            <a:endParaRPr lang="en-US" sz="3600" dirty="0">
              <a:solidFill>
                <a:srgbClr val="FFFF00"/>
              </a:solidFill>
              <a:latin typeface="Arial Black" panose="020B0A04020102020204" pitchFamily="34" charset="0"/>
            </a:endParaRPr>
          </a:p>
        </p:txBody>
      </p:sp>
      <p:sp>
        <p:nvSpPr>
          <p:cNvPr id="3" name="Content Placeholder 2"/>
          <p:cNvSpPr>
            <a:spLocks noGrp="1"/>
          </p:cNvSpPr>
          <p:nvPr>
            <p:ph idx="1"/>
          </p:nvPr>
        </p:nvSpPr>
        <p:spPr>
          <a:xfrm>
            <a:off x="457200" y="1219200"/>
            <a:ext cx="8229600" cy="4906963"/>
          </a:xfrm>
        </p:spPr>
        <p:txBody>
          <a:bodyPr>
            <a:normAutofit lnSpcReduction="10000"/>
          </a:bodyPr>
          <a:lstStyle/>
          <a:p>
            <a:pPr>
              <a:spcBef>
                <a:spcPts val="1200"/>
              </a:spcBef>
              <a:spcAft>
                <a:spcPts val="1200"/>
              </a:spcAft>
            </a:pPr>
            <a:r>
              <a:rPr lang="en-US" sz="2400" b="1" dirty="0" smtClean="0">
                <a:latin typeface="Arial" panose="020B0604020202020204" pitchFamily="34" charset="0"/>
                <a:cs typeface="Arial" panose="020B0604020202020204" pitchFamily="34" charset="0"/>
              </a:rPr>
              <a:t>Slide LogTag out of mount</a:t>
            </a:r>
          </a:p>
          <a:p>
            <a:pPr>
              <a:spcBef>
                <a:spcPts val="1200"/>
              </a:spcBef>
              <a:spcAft>
                <a:spcPts val="1200"/>
              </a:spcAft>
            </a:pPr>
            <a:r>
              <a:rPr lang="en-US" sz="2400" b="1" dirty="0" smtClean="0">
                <a:latin typeface="Arial" panose="020B0604020202020204" pitchFamily="34" charset="0"/>
                <a:cs typeface="Arial" panose="020B0604020202020204" pitchFamily="34" charset="0"/>
              </a:rPr>
              <a:t>Press and hold the “START/CLEAR/STOP button</a:t>
            </a:r>
          </a:p>
          <a:p>
            <a:pPr>
              <a:spcBef>
                <a:spcPts val="1200"/>
              </a:spcBef>
              <a:spcAft>
                <a:spcPts val="1200"/>
              </a:spcAft>
            </a:pPr>
            <a:r>
              <a:rPr lang="en-US" sz="2400" b="1" dirty="0" smtClean="0">
                <a:latin typeface="Arial" panose="020B0604020202020204" pitchFamily="34" charset="0"/>
                <a:cs typeface="Arial" panose="020B0604020202020204" pitchFamily="34" charset="0"/>
              </a:rPr>
              <a:t>When “stopped” quits flashing, release button and you will see “stopped” on the screen</a:t>
            </a:r>
          </a:p>
          <a:p>
            <a:pPr>
              <a:spcBef>
                <a:spcPts val="1200"/>
              </a:spcBef>
              <a:spcAft>
                <a:spcPts val="1200"/>
              </a:spcAft>
            </a:pPr>
            <a:r>
              <a:rPr lang="en-US" sz="2400" b="1" dirty="0" smtClean="0">
                <a:latin typeface="Arial" panose="020B0604020202020204" pitchFamily="34" charset="0"/>
                <a:cs typeface="Arial" panose="020B0604020202020204" pitchFamily="34" charset="0"/>
              </a:rPr>
              <a:t>Unplug the probe</a:t>
            </a:r>
          </a:p>
          <a:p>
            <a:pPr>
              <a:spcBef>
                <a:spcPts val="1200"/>
              </a:spcBef>
              <a:spcAft>
                <a:spcPts val="1200"/>
              </a:spcAft>
            </a:pPr>
            <a:r>
              <a:rPr lang="en-US" sz="2400" b="1" dirty="0" smtClean="0">
                <a:latin typeface="Arial" panose="020B0604020202020204" pitchFamily="34" charset="0"/>
                <a:cs typeface="Arial" panose="020B0604020202020204" pitchFamily="34" charset="0"/>
              </a:rPr>
              <a:t>It is important that the LogTag and probe serial numbers match</a:t>
            </a:r>
          </a:p>
          <a:p>
            <a:pPr>
              <a:spcBef>
                <a:spcPts val="1200"/>
              </a:spcBef>
              <a:spcAft>
                <a:spcPts val="1200"/>
              </a:spcAft>
            </a:pPr>
            <a:r>
              <a:rPr lang="en-US" sz="2400" b="1" dirty="0" smtClean="0">
                <a:latin typeface="Arial" panose="020B0604020202020204" pitchFamily="34" charset="0"/>
                <a:cs typeface="Arial" panose="020B0604020202020204" pitchFamily="34" charset="0"/>
              </a:rPr>
              <a:t>Open LogTag software and place the LogTag into the docking station</a:t>
            </a:r>
            <a:endParaRPr lang="en-US" sz="2400" b="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DBB2C841-449F-4040-A870-B073D3DB043F}" type="slidenum">
              <a:rPr lang="en-US" smtClean="0"/>
              <a:t>56</a:t>
            </a:fld>
            <a:endParaRPr lang="en-US"/>
          </a:p>
        </p:txBody>
      </p:sp>
    </p:spTree>
    <p:extLst>
      <p:ext uri="{BB962C8B-B14F-4D97-AF65-F5344CB8AC3E}">
        <p14:creationId xmlns:p14="http://schemas.microsoft.com/office/powerpoint/2010/main" val="7105593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8229600" cy="1143000"/>
          </a:xfrm>
        </p:spPr>
        <p:txBody>
          <a:bodyPr>
            <a:normAutofit fontScale="90000"/>
          </a:bodyPr>
          <a:lstStyle/>
          <a:p>
            <a:r>
              <a:rPr lang="en-US" dirty="0">
                <a:solidFill>
                  <a:srgbClr val="FFFF00"/>
                </a:solidFill>
                <a:latin typeface="Arial Black" panose="020B0A04020102020204" pitchFamily="34" charset="0"/>
              </a:rPr>
              <a:t>Alarms &amp; Temperature Excursions</a:t>
            </a:r>
            <a:endParaRPr lang="en-US" dirty="0"/>
          </a:p>
        </p:txBody>
      </p:sp>
      <p:sp>
        <p:nvSpPr>
          <p:cNvPr id="5" name="Slide Number Placeholder 4"/>
          <p:cNvSpPr>
            <a:spLocks noGrp="1"/>
          </p:cNvSpPr>
          <p:nvPr>
            <p:ph type="sldNum" sz="quarter" idx="12"/>
          </p:nvPr>
        </p:nvSpPr>
        <p:spPr/>
        <p:txBody>
          <a:bodyPr/>
          <a:lstStyle/>
          <a:p>
            <a:fld id="{DBB2C841-449F-4040-A870-B073D3DB043F}" type="slidenum">
              <a:rPr lang="en-US" smtClean="0"/>
              <a:t>57</a:t>
            </a:fld>
            <a:endParaRPr lang="en-US"/>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276600"/>
            <a:ext cx="2768600" cy="2768600"/>
          </a:xfrm>
          <a:prstGeom prst="rect">
            <a:avLst/>
          </a:prstGeom>
          <a:noFill/>
          <a:ln w="381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063059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743200" y="3276600"/>
            <a:ext cx="441173" cy="2781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52400" y="457200"/>
            <a:ext cx="8610600" cy="6096000"/>
          </a:xfrm>
        </p:spPr>
        <p:txBody>
          <a:bodyPr>
            <a:normAutofit/>
          </a:bodyPr>
          <a:lstStyle/>
          <a:p>
            <a:pPr>
              <a:buBlip>
                <a:blip r:embed="rId3"/>
              </a:buBlip>
            </a:pPr>
            <a:r>
              <a:rPr lang="en-US" sz="2200" b="1" dirty="0" smtClean="0">
                <a:latin typeface="Arial" panose="020B0604020202020204" pitchFamily="34" charset="0"/>
                <a:cs typeface="Arial" panose="020B0604020202020204" pitchFamily="34" charset="0"/>
              </a:rPr>
              <a:t>Your LogTag has been configured to record temperatures for a specific unit, either  R/F</a:t>
            </a:r>
          </a:p>
          <a:p>
            <a:pPr>
              <a:buBlip>
                <a:blip r:embed="rId3"/>
              </a:buBlip>
            </a:pPr>
            <a:r>
              <a:rPr lang="en-US" sz="2200" b="1" dirty="0" smtClean="0">
                <a:latin typeface="Arial" panose="020B0604020202020204" pitchFamily="34" charset="0"/>
                <a:cs typeface="Arial" panose="020B0604020202020204" pitchFamily="34" charset="0"/>
              </a:rPr>
              <a:t>When a recorded temperature is above or below the recommend temperature range for the unit, the LogTag displays an alarm warning</a:t>
            </a:r>
          </a:p>
          <a:p>
            <a:pPr>
              <a:buBlip>
                <a:blip r:embed="rId3"/>
              </a:buBlip>
            </a:pPr>
            <a:r>
              <a:rPr lang="en-US" sz="2200" b="1" dirty="0" smtClean="0">
                <a:latin typeface="Arial" panose="020B0604020202020204" pitchFamily="34" charset="0"/>
                <a:cs typeface="Arial" panose="020B0604020202020204" pitchFamily="34" charset="0"/>
              </a:rPr>
              <a:t>The word </a:t>
            </a:r>
            <a:r>
              <a:rPr lang="en-US" sz="2200" b="1" dirty="0" smtClean="0">
                <a:solidFill>
                  <a:srgbClr val="FFFF00"/>
                </a:solidFill>
                <a:latin typeface="Arial" panose="020B0604020202020204" pitchFamily="34" charset="0"/>
                <a:cs typeface="Arial" panose="020B0604020202020204" pitchFamily="34" charset="0"/>
              </a:rPr>
              <a:t>ALARM </a:t>
            </a:r>
            <a:r>
              <a:rPr lang="en-US" sz="2200" b="1" dirty="0" smtClean="0">
                <a:latin typeface="Arial" panose="020B0604020202020204" pitchFamily="34" charset="0"/>
                <a:cs typeface="Arial" panose="020B0604020202020204" pitchFamily="34" charset="0"/>
              </a:rPr>
              <a:t>flashes on the LogTag’s screen</a:t>
            </a:r>
          </a:p>
          <a:p>
            <a:pPr>
              <a:buBlip>
                <a:blip r:embed="rId3"/>
              </a:buBlip>
            </a:pPr>
            <a:endParaRPr lang="en-US" sz="2200" b="1" dirty="0" smtClean="0">
              <a:latin typeface="Arial" panose="020B0604020202020204" pitchFamily="34" charset="0"/>
              <a:cs typeface="Arial" panose="020B0604020202020204" pitchFamily="34" charset="0"/>
            </a:endParaRPr>
          </a:p>
          <a:p>
            <a:pPr>
              <a:buBlip>
                <a:blip r:embed="rId3"/>
              </a:buBlip>
            </a:pPr>
            <a:endParaRPr lang="en-US" sz="2200" b="1" dirty="0">
              <a:latin typeface="Arial" panose="020B0604020202020204" pitchFamily="34" charset="0"/>
              <a:cs typeface="Arial" panose="020B0604020202020204" pitchFamily="34" charset="0"/>
            </a:endParaRPr>
          </a:p>
          <a:p>
            <a:pPr>
              <a:buBlip>
                <a:blip r:embed="rId3"/>
              </a:buBlip>
            </a:pPr>
            <a:endParaRPr lang="en-US" sz="2200" b="1" dirty="0" smtClean="0">
              <a:latin typeface="Arial" panose="020B0604020202020204" pitchFamily="34" charset="0"/>
              <a:cs typeface="Arial" panose="020B0604020202020204" pitchFamily="34" charset="0"/>
            </a:endParaRPr>
          </a:p>
          <a:p>
            <a:pPr>
              <a:buBlip>
                <a:blip r:embed="rId3"/>
              </a:buBlip>
            </a:pPr>
            <a:endParaRPr lang="en-US" sz="2200" b="1" dirty="0" smtClean="0">
              <a:latin typeface="Arial" panose="020B0604020202020204" pitchFamily="34" charset="0"/>
              <a:cs typeface="Arial" panose="020B0604020202020204" pitchFamily="34" charset="0"/>
            </a:endParaRPr>
          </a:p>
          <a:p>
            <a:pPr marL="0" indent="0">
              <a:buNone/>
            </a:pPr>
            <a:endParaRPr lang="en-US" sz="2200" b="1" dirty="0">
              <a:latin typeface="Arial" panose="020B0604020202020204" pitchFamily="34" charset="0"/>
              <a:cs typeface="Arial" panose="020B0604020202020204" pitchFamily="34" charset="0"/>
            </a:endParaRPr>
          </a:p>
          <a:p>
            <a:pPr>
              <a:buBlip>
                <a:blip r:embed="rId3"/>
              </a:buBlip>
            </a:pPr>
            <a:endParaRPr lang="en-US" sz="2200" b="1" i="1" dirty="0">
              <a:latin typeface="Arial" panose="020B0604020202020204" pitchFamily="34" charset="0"/>
              <a:cs typeface="Arial" panose="020B0604020202020204" pitchFamily="34" charset="0"/>
            </a:endParaRPr>
          </a:p>
          <a:p>
            <a:pPr>
              <a:buBlip>
                <a:blip r:embed="rId3"/>
              </a:buBlip>
            </a:pPr>
            <a:r>
              <a:rPr lang="en-US" sz="2200" b="1" dirty="0" smtClean="0">
                <a:latin typeface="Arial" panose="020B0604020202020204" pitchFamily="34" charset="0"/>
                <a:cs typeface="Arial" panose="020B0604020202020204" pitchFamily="34" charset="0"/>
              </a:rPr>
              <a:t>An up arrow indicates the temperature is too warm for the unit</a:t>
            </a:r>
          </a:p>
          <a:p>
            <a:pPr>
              <a:buBlip>
                <a:blip r:embed="rId3"/>
              </a:buBlip>
            </a:pPr>
            <a:r>
              <a:rPr lang="en-US" sz="2200" b="1" dirty="0">
                <a:latin typeface="Arial" panose="020B0604020202020204" pitchFamily="34" charset="0"/>
                <a:cs typeface="Arial" panose="020B0604020202020204" pitchFamily="34" charset="0"/>
              </a:rPr>
              <a:t>A</a:t>
            </a:r>
            <a:r>
              <a:rPr lang="en-US" sz="2200" b="1" dirty="0" smtClean="0">
                <a:latin typeface="Arial" panose="020B0604020202020204" pitchFamily="34" charset="0"/>
                <a:cs typeface="Arial" panose="020B0604020202020204" pitchFamily="34" charset="0"/>
              </a:rPr>
              <a:t> down arrow indicates the temperatures is too cool</a:t>
            </a:r>
            <a:endParaRPr lang="en-US" sz="2200" b="1"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743200"/>
            <a:ext cx="2484496" cy="232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rot="11066226">
            <a:off x="2679743" y="3606744"/>
            <a:ext cx="568084" cy="3424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DBB2C841-449F-4040-A870-B073D3DB043F}" type="slidenum">
              <a:rPr lang="en-US" smtClean="0"/>
              <a:t>58</a:t>
            </a:fld>
            <a:endParaRPr lang="en-US"/>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1886" y="3130290"/>
            <a:ext cx="609600"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0019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533400"/>
            <a:ext cx="8610600" cy="5592763"/>
          </a:xfrm>
        </p:spPr>
        <p:txBody>
          <a:bodyPr/>
          <a:lstStyle/>
          <a:p>
            <a:pPr lvl="1">
              <a:spcAft>
                <a:spcPts val="1200"/>
              </a:spcAft>
              <a:buBlip>
                <a:blip r:embed="rId3"/>
              </a:buBlip>
            </a:pPr>
            <a:r>
              <a:rPr lang="en-US" sz="2400" b="1" dirty="0">
                <a:latin typeface="Arial" panose="020B0604020202020204" pitchFamily="34" charset="0"/>
                <a:cs typeface="Arial" panose="020B0604020202020204" pitchFamily="34" charset="0"/>
              </a:rPr>
              <a:t>Once the temperature has returned to acceptable range, you can clear the </a:t>
            </a:r>
            <a:r>
              <a:rPr lang="en-US" sz="2400" b="1" dirty="0" smtClean="0">
                <a:latin typeface="Arial" panose="020B0604020202020204" pitchFamily="34" charset="0"/>
                <a:cs typeface="Arial" panose="020B0604020202020204" pitchFamily="34" charset="0"/>
              </a:rPr>
              <a:t>alarm</a:t>
            </a:r>
            <a:endParaRPr lang="en-US" sz="2400" b="1" dirty="0">
              <a:latin typeface="Arial" panose="020B0604020202020204" pitchFamily="34" charset="0"/>
              <a:cs typeface="Arial" panose="020B0604020202020204" pitchFamily="34" charset="0"/>
            </a:endParaRPr>
          </a:p>
          <a:p>
            <a:pPr lvl="1">
              <a:spcAft>
                <a:spcPts val="1200"/>
              </a:spcAft>
              <a:buBlip>
                <a:blip r:embed="rId3"/>
              </a:buBlip>
            </a:pPr>
            <a:r>
              <a:rPr lang="en-US" sz="2400" b="1" dirty="0" smtClean="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Press and hold the </a:t>
            </a:r>
            <a:r>
              <a:rPr lang="en-US" sz="2400" b="1" dirty="0">
                <a:solidFill>
                  <a:srgbClr val="FFFF00"/>
                </a:solidFill>
                <a:latin typeface="Arial" panose="020B0604020202020204" pitchFamily="34" charset="0"/>
                <a:cs typeface="Arial" panose="020B0604020202020204" pitchFamily="34" charset="0"/>
              </a:rPr>
              <a:t>STOP</a:t>
            </a:r>
            <a:r>
              <a:rPr lang="en-US" sz="2400" b="1" dirty="0">
                <a:latin typeface="Arial" panose="020B0604020202020204" pitchFamily="34" charset="0"/>
                <a:cs typeface="Arial" panose="020B0604020202020204" pitchFamily="34" charset="0"/>
              </a:rPr>
              <a:t> button </a:t>
            </a:r>
            <a:r>
              <a:rPr lang="en-US" sz="2400" b="1" dirty="0" smtClean="0">
                <a:latin typeface="Arial" panose="020B0604020202020204" pitchFamily="34" charset="0"/>
                <a:cs typeface="Arial" panose="020B0604020202020204" pitchFamily="34" charset="0"/>
              </a:rPr>
              <a:t>until  </a:t>
            </a:r>
            <a:r>
              <a:rPr lang="en-US" sz="2400" b="1" dirty="0">
                <a:solidFill>
                  <a:srgbClr val="FFFF00"/>
                </a:solidFill>
                <a:latin typeface="Arial" panose="020B0604020202020204" pitchFamily="34" charset="0"/>
                <a:cs typeface="Arial" panose="020B0604020202020204" pitchFamily="34" charset="0"/>
              </a:rPr>
              <a:t>ALARM</a:t>
            </a:r>
            <a:r>
              <a:rPr lang="en-US" sz="2400" b="1" dirty="0">
                <a:latin typeface="Arial" panose="020B0604020202020204" pitchFamily="34" charset="0"/>
                <a:cs typeface="Arial" panose="020B0604020202020204" pitchFamily="34" charset="0"/>
              </a:rPr>
              <a:t> stops </a:t>
            </a:r>
            <a:r>
              <a:rPr lang="en-US" sz="2400" b="1" dirty="0" smtClean="0">
                <a:latin typeface="Arial" panose="020B0604020202020204" pitchFamily="34" charset="0"/>
                <a:cs typeface="Arial" panose="020B0604020202020204" pitchFamily="34" charset="0"/>
              </a:rPr>
              <a:t>flashing</a:t>
            </a:r>
            <a:endParaRPr lang="en-US" sz="2400" b="1" dirty="0">
              <a:latin typeface="Arial" panose="020B0604020202020204" pitchFamily="34" charset="0"/>
              <a:cs typeface="Arial" panose="020B0604020202020204" pitchFamily="34" charset="0"/>
            </a:endParaRPr>
          </a:p>
          <a:p>
            <a:pPr lvl="1">
              <a:spcAft>
                <a:spcPts val="1200"/>
              </a:spcAft>
              <a:buBlip>
                <a:blip r:embed="rId3"/>
              </a:buBlip>
            </a:pPr>
            <a:r>
              <a:rPr lang="en-US" sz="2400" b="1" dirty="0" smtClean="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Release the </a:t>
            </a:r>
            <a:r>
              <a:rPr lang="en-US" sz="2400" b="1" dirty="0">
                <a:solidFill>
                  <a:srgbClr val="FFFF00"/>
                </a:solidFill>
                <a:latin typeface="Arial" panose="020B0604020202020204" pitchFamily="34" charset="0"/>
                <a:cs typeface="Arial" panose="020B0604020202020204" pitchFamily="34" charset="0"/>
              </a:rPr>
              <a:t>STOP</a:t>
            </a:r>
            <a:r>
              <a:rPr lang="en-US" sz="2400" b="1" dirty="0">
                <a:latin typeface="Arial" panose="020B0604020202020204" pitchFamily="34" charset="0"/>
                <a:cs typeface="Arial" panose="020B0604020202020204" pitchFamily="34" charset="0"/>
              </a:rPr>
              <a:t> button within 2 </a:t>
            </a:r>
            <a:r>
              <a:rPr lang="en-US" sz="2400" b="1" dirty="0" smtClean="0">
                <a:latin typeface="Arial" panose="020B0604020202020204" pitchFamily="34" charset="0"/>
                <a:cs typeface="Arial" panose="020B0604020202020204" pitchFamily="34" charset="0"/>
              </a:rPr>
              <a:t>seconds</a:t>
            </a:r>
            <a:endParaRPr lang="en-US" sz="2400" b="1" dirty="0">
              <a:latin typeface="Arial" panose="020B0604020202020204" pitchFamily="34" charset="0"/>
              <a:cs typeface="Arial" panose="020B0604020202020204" pitchFamily="34" charset="0"/>
            </a:endParaRPr>
          </a:p>
          <a:p>
            <a:pPr lvl="1">
              <a:spcAft>
                <a:spcPts val="1200"/>
              </a:spcAft>
              <a:buBlip>
                <a:blip r:embed="rId3"/>
              </a:buBlip>
            </a:pPr>
            <a:r>
              <a:rPr lang="en-US" sz="2400" b="1" dirty="0" smtClean="0">
                <a:latin typeface="Arial" panose="020B0604020202020204" pitchFamily="34" charset="0"/>
                <a:cs typeface="Arial" panose="020B0604020202020204" pitchFamily="34" charset="0"/>
              </a:rPr>
              <a:t>The word </a:t>
            </a:r>
            <a:r>
              <a:rPr lang="en-US" sz="2400" b="1" dirty="0" smtClean="0">
                <a:solidFill>
                  <a:srgbClr val="FFFF00"/>
                </a:solidFill>
                <a:latin typeface="Arial" panose="020B0604020202020204" pitchFamily="34" charset="0"/>
                <a:cs typeface="Arial" panose="020B0604020202020204" pitchFamily="34" charset="0"/>
              </a:rPr>
              <a:t>ALARM</a:t>
            </a: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should disappear from the screen, but </a:t>
            </a:r>
            <a:r>
              <a:rPr lang="en-US" sz="2400" b="1" dirty="0" smtClean="0">
                <a:solidFill>
                  <a:srgbClr val="FFFF00"/>
                </a:solidFill>
                <a:latin typeface="Arial" panose="020B0604020202020204" pitchFamily="34" charset="0"/>
                <a:cs typeface="Arial" panose="020B0604020202020204" pitchFamily="34" charset="0"/>
              </a:rPr>
              <a:t>TODAY</a:t>
            </a:r>
            <a:r>
              <a:rPr lang="en-US" sz="2400" b="1" dirty="0" smtClean="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will appear, indicating that </a:t>
            </a:r>
            <a:r>
              <a:rPr lang="en-US" sz="2400" b="1" dirty="0" smtClean="0">
                <a:latin typeface="Arial" panose="020B0604020202020204" pitchFamily="34" charset="0"/>
                <a:cs typeface="Arial" panose="020B0604020202020204" pitchFamily="34" charset="0"/>
              </a:rPr>
              <a:t>there </a:t>
            </a:r>
            <a:r>
              <a:rPr lang="en-US" sz="2400" b="1" dirty="0">
                <a:latin typeface="Arial" panose="020B0604020202020204" pitchFamily="34" charset="0"/>
                <a:cs typeface="Arial" panose="020B0604020202020204" pitchFamily="34" charset="0"/>
              </a:rPr>
              <a:t>was a temperature excursion </a:t>
            </a:r>
            <a:r>
              <a:rPr lang="en-US" sz="2400" b="1" dirty="0" smtClean="0">
                <a:latin typeface="Arial" panose="020B0604020202020204" pitchFamily="34" charset="0"/>
                <a:cs typeface="Arial" panose="020B0604020202020204" pitchFamily="34" charset="0"/>
              </a:rPr>
              <a:t>today</a:t>
            </a:r>
          </a:p>
          <a:p>
            <a:pPr lvl="1">
              <a:buFont typeface="Arial" panose="020B0604020202020204" pitchFamily="34" charset="0"/>
              <a:buChar char="•"/>
            </a:pPr>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920066"/>
            <a:ext cx="2438400" cy="270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DBB2C841-449F-4040-A870-B073D3DB043F}" type="slidenum">
              <a:rPr lang="en-US" smtClean="0"/>
              <a:t>59</a:t>
            </a:fld>
            <a:endParaRPr lang="en-US"/>
          </a:p>
        </p:txBody>
      </p:sp>
    </p:spTree>
    <p:extLst>
      <p:ext uri="{BB962C8B-B14F-4D97-AF65-F5344CB8AC3E}">
        <p14:creationId xmlns:p14="http://schemas.microsoft.com/office/powerpoint/2010/main" val="41118496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a:spcAft>
                <a:spcPts val="1800"/>
              </a:spcAft>
              <a:buBlip>
                <a:blip r:embed="rId3"/>
              </a:buBlip>
            </a:pPr>
            <a:r>
              <a:rPr lang="en-US" sz="2400" b="1" dirty="0" smtClean="0"/>
              <a:t>Then </a:t>
            </a:r>
            <a:r>
              <a:rPr lang="en-US" sz="2400" b="1" dirty="0"/>
              <a:t>click “</a:t>
            </a:r>
            <a:r>
              <a:rPr lang="en-US" sz="2400" b="1" dirty="0">
                <a:solidFill>
                  <a:srgbClr val="FFFF00"/>
                </a:solidFill>
              </a:rPr>
              <a:t>RUN”</a:t>
            </a:r>
            <a:r>
              <a:rPr lang="en-US" sz="2400" b="1" dirty="0"/>
              <a:t> to load Analyzer </a:t>
            </a:r>
            <a:r>
              <a:rPr lang="en-US" sz="2400" b="1" dirty="0" smtClean="0"/>
              <a:t>Software</a:t>
            </a:r>
          </a:p>
          <a:p>
            <a:pPr>
              <a:spcAft>
                <a:spcPts val="1800"/>
              </a:spcAft>
              <a:buBlip>
                <a:blip r:embed="rId3"/>
              </a:buBlip>
            </a:pPr>
            <a:endParaRPr lang="en-US" b="1" dirty="0"/>
          </a:p>
          <a:p>
            <a:pPr>
              <a:spcAft>
                <a:spcPts val="1800"/>
              </a:spcAft>
              <a:buBlip>
                <a:blip r:embed="rId3"/>
              </a:buBlip>
            </a:pPr>
            <a:endParaRPr lang="en-US" b="1" dirty="0" smtClean="0"/>
          </a:p>
          <a:p>
            <a:pPr>
              <a:spcAft>
                <a:spcPts val="1800"/>
              </a:spcAft>
              <a:buBlip>
                <a:blip r:embed="rId3"/>
              </a:buBlip>
            </a:pPr>
            <a:endParaRPr lang="en-US" b="1"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398" y="1443038"/>
            <a:ext cx="7573402" cy="4881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2"/>
          </p:nvPr>
        </p:nvSpPr>
        <p:spPr/>
        <p:txBody>
          <a:bodyPr/>
          <a:lstStyle/>
          <a:p>
            <a:fld id="{DBB2C841-449F-4040-A870-B073D3DB043F}" type="slidenum">
              <a:rPr lang="en-US" smtClean="0"/>
              <a:t>6</a:t>
            </a:fld>
            <a:endParaRPr lang="en-US"/>
          </a:p>
        </p:txBody>
      </p:sp>
      <p:pic>
        <p:nvPicPr>
          <p:cNvPr id="1026" name="Picture 2" descr="C:\Program Files\Microsoft Office\MEDIA\OFFICE14\Bullets\BD21298_.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4114800"/>
            <a:ext cx="803275" cy="4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1250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pPr>
              <a:buBlip>
                <a:blip r:embed="rId3"/>
              </a:buBlip>
            </a:pPr>
            <a:r>
              <a:rPr lang="en-US" sz="2400" b="1" dirty="0" smtClean="0">
                <a:latin typeface="Arial" panose="020B0604020202020204" pitchFamily="34" charset="0"/>
                <a:cs typeface="Arial" panose="020B0604020202020204" pitchFamily="34" charset="0"/>
              </a:rPr>
              <a:t>Tomorrow, there will be a message showing </a:t>
            </a:r>
            <a:r>
              <a:rPr lang="en-US" sz="2400" b="1" dirty="0" smtClean="0">
                <a:solidFill>
                  <a:srgbClr val="FFFF00"/>
                </a:solidFill>
                <a:latin typeface="Arial" panose="020B0604020202020204" pitchFamily="34" charset="0"/>
                <a:cs typeface="Arial" panose="020B0604020202020204" pitchFamily="34" charset="0"/>
              </a:rPr>
              <a:t>“1-day”, </a:t>
            </a:r>
            <a:r>
              <a:rPr lang="en-US" sz="2400" b="1" dirty="0" smtClean="0">
                <a:latin typeface="Arial" panose="020B0604020202020204" pitchFamily="34" charset="0"/>
                <a:cs typeface="Arial" panose="020B0604020202020204" pitchFamily="34" charset="0"/>
              </a:rPr>
              <a:t>indicating that there was an alarm yesterday</a:t>
            </a:r>
          </a:p>
          <a:p>
            <a:endParaRPr lang="en-US" sz="2400" dirty="0" smtClean="0"/>
          </a:p>
          <a:p>
            <a:endParaRPr lang="en-US" sz="2400" dirty="0"/>
          </a:p>
          <a:p>
            <a:endParaRPr lang="en-US" sz="2400"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966" y="2057400"/>
            <a:ext cx="2514600" cy="2812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eft Arrow 3"/>
          <p:cNvSpPr/>
          <p:nvPr/>
        </p:nvSpPr>
        <p:spPr>
          <a:xfrm>
            <a:off x="5040923" y="4419600"/>
            <a:ext cx="756451" cy="31851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DBB2C841-449F-4040-A870-B073D3DB043F}" type="slidenum">
              <a:rPr lang="en-US" smtClean="0"/>
              <a:t>60</a:t>
            </a:fld>
            <a:endParaRPr lang="en-US"/>
          </a:p>
        </p:txBody>
      </p:sp>
    </p:spTree>
    <p:extLst>
      <p:ext uri="{BB962C8B-B14F-4D97-AF65-F5344CB8AC3E}">
        <p14:creationId xmlns:p14="http://schemas.microsoft.com/office/powerpoint/2010/main" val="12310896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43200" y="2765524"/>
            <a:ext cx="2922214" cy="3392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81000" y="457200"/>
            <a:ext cx="8229600" cy="2308324"/>
          </a:xfrm>
          <a:prstGeom prst="rect">
            <a:avLst/>
          </a:prstGeom>
        </p:spPr>
        <p:txBody>
          <a:bodyPr wrap="square">
            <a:spAutoFit/>
          </a:bodyPr>
          <a:lstStyle/>
          <a:p>
            <a:pPr marL="342900" indent="-342900">
              <a:buBlip>
                <a:blip r:embed="rId4"/>
              </a:buBlip>
            </a:pPr>
            <a:r>
              <a:rPr lang="en-US" sz="2400" b="1" dirty="0">
                <a:latin typeface="Arial" panose="020B0604020202020204" pitchFamily="34" charset="0"/>
                <a:cs typeface="Arial" panose="020B0604020202020204" pitchFamily="34" charset="0"/>
              </a:rPr>
              <a:t>This message will continue to show for up to 30 days, indicating all the alarms that occurred </a:t>
            </a:r>
            <a:r>
              <a:rPr lang="en-US" sz="2400" b="1" dirty="0" smtClean="0">
                <a:latin typeface="Arial" panose="020B0604020202020204" pitchFamily="34" charset="0"/>
                <a:cs typeface="Arial" panose="020B0604020202020204" pitchFamily="34" charset="0"/>
              </a:rPr>
              <a:t>during that 30-day time period. </a:t>
            </a:r>
            <a:r>
              <a:rPr lang="en-US" sz="2400" b="1" dirty="0">
                <a:latin typeface="Arial" panose="020B0604020202020204" pitchFamily="34" charset="0"/>
                <a:cs typeface="Arial" panose="020B0604020202020204" pitchFamily="34" charset="0"/>
              </a:rPr>
              <a:t>(In the example below, there were several alarms that occurred: yesterday (1-day), 8 days ago, 20 days ago, 21 days ago and 26 days </a:t>
            </a:r>
            <a:r>
              <a:rPr lang="en-US" sz="2400" b="1" dirty="0" smtClean="0">
                <a:latin typeface="Arial" panose="020B0604020202020204" pitchFamily="34" charset="0"/>
                <a:cs typeface="Arial" panose="020B0604020202020204" pitchFamily="34" charset="0"/>
              </a:rPr>
              <a:t>ago</a:t>
            </a:r>
            <a:endParaRPr lang="en-US" sz="2400" b="1"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DBB2C841-449F-4040-A870-B073D3DB043F}" type="slidenum">
              <a:rPr lang="en-US" smtClean="0"/>
              <a:t>61</a:t>
            </a:fld>
            <a:endParaRPr lang="en-US"/>
          </a:p>
        </p:txBody>
      </p:sp>
    </p:spTree>
    <p:extLst>
      <p:ext uri="{BB962C8B-B14F-4D97-AF65-F5344CB8AC3E}">
        <p14:creationId xmlns:p14="http://schemas.microsoft.com/office/powerpoint/2010/main" val="23193265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962400"/>
            <a:ext cx="8229600" cy="2667000"/>
          </a:xfrm>
        </p:spPr>
        <p:txBody>
          <a:bodyPr>
            <a:normAutofit/>
          </a:bodyPr>
          <a:lstStyle/>
          <a:p>
            <a:pPr>
              <a:spcAft>
                <a:spcPts val="600"/>
              </a:spcAft>
              <a:buBlip>
                <a:blip r:embed="rId3"/>
              </a:buBlip>
            </a:pPr>
            <a:r>
              <a:rPr lang="en-US" sz="2200" b="1" dirty="0" smtClean="0">
                <a:latin typeface="Arial" panose="020B0604020202020204" pitchFamily="34" charset="0"/>
                <a:cs typeface="Arial" panose="020B0604020202020204" pitchFamily="34" charset="0"/>
              </a:rPr>
              <a:t>The </a:t>
            </a:r>
            <a:r>
              <a:rPr lang="en-US" sz="2200" b="1" dirty="0">
                <a:latin typeface="Arial" panose="020B0604020202020204" pitchFamily="34" charset="0"/>
                <a:cs typeface="Arial" panose="020B0604020202020204" pitchFamily="34" charset="0"/>
              </a:rPr>
              <a:t>value displayed is indicated by the following:</a:t>
            </a:r>
          </a:p>
          <a:p>
            <a:pPr lvl="1">
              <a:spcAft>
                <a:spcPts val="600"/>
              </a:spcAft>
              <a:buBlip>
                <a:blip r:embed="rId3"/>
              </a:buBlip>
            </a:pPr>
            <a:r>
              <a:rPr lang="en-US" sz="2200" b="1" dirty="0">
                <a:latin typeface="Arial" panose="020B0604020202020204" pitchFamily="34" charset="0"/>
                <a:cs typeface="Arial" panose="020B0604020202020204" pitchFamily="34" charset="0"/>
              </a:rPr>
              <a:t>TIME = Displaying Current Time (READY &amp; RECORDING modes)</a:t>
            </a:r>
          </a:p>
          <a:p>
            <a:pPr lvl="1">
              <a:spcAft>
                <a:spcPts val="600"/>
              </a:spcAft>
              <a:buBlip>
                <a:blip r:embed="rId3"/>
              </a:buBlip>
            </a:pPr>
            <a:r>
              <a:rPr lang="en-US" sz="2200" b="1" dirty="0">
                <a:latin typeface="Arial" panose="020B0604020202020204" pitchFamily="34" charset="0"/>
                <a:cs typeface="Arial" panose="020B0604020202020204" pitchFamily="34" charset="0"/>
              </a:rPr>
              <a:t>TIME DELAY = Displaying remaining time to recording start when a DELAYED START time has been configured (STARTING MODE</a:t>
            </a:r>
            <a:r>
              <a:rPr lang="en-US" sz="2200" b="1" dirty="0" smtClean="0">
                <a:latin typeface="Arial" panose="020B0604020202020204" pitchFamily="34" charset="0"/>
                <a:cs typeface="Arial" panose="020B0604020202020204" pitchFamily="34" charset="0"/>
              </a:rPr>
              <a:t>)</a:t>
            </a:r>
            <a:endParaRPr lang="en-US" sz="2200" b="1" dirty="0">
              <a:latin typeface="Arial" panose="020B0604020202020204" pitchFamily="34" charset="0"/>
              <a:cs typeface="Arial" panose="020B0604020202020204" pitchFamily="34" charset="0"/>
            </a:endParaRPr>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52400"/>
            <a:ext cx="6248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DBB2C841-449F-4040-A870-B073D3DB043F}" type="slidenum">
              <a:rPr lang="en-US" smtClean="0"/>
              <a:t>62</a:t>
            </a:fld>
            <a:endParaRPr lang="en-US"/>
          </a:p>
        </p:txBody>
      </p:sp>
    </p:spTree>
    <p:extLst>
      <p:ext uri="{BB962C8B-B14F-4D97-AF65-F5344CB8AC3E}">
        <p14:creationId xmlns:p14="http://schemas.microsoft.com/office/powerpoint/2010/main" val="27231323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33600" y="3124200"/>
            <a:ext cx="4648200" cy="2458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81000" y="381000"/>
            <a:ext cx="7848600" cy="1938992"/>
          </a:xfrm>
          <a:prstGeom prst="rect">
            <a:avLst/>
          </a:prstGeom>
        </p:spPr>
        <p:txBody>
          <a:bodyPr wrap="square">
            <a:spAutoFit/>
          </a:bodyPr>
          <a:lstStyle/>
          <a:p>
            <a:pPr marL="342900" indent="-342900">
              <a:buBlip>
                <a:blip r:embed="rId4"/>
              </a:buBlip>
            </a:pPr>
            <a:r>
              <a:rPr lang="en-US" sz="2400" b="1" dirty="0">
                <a:latin typeface="Arial" panose="020B0604020202020204" pitchFamily="34" charset="0"/>
                <a:cs typeface="Arial" panose="020B0604020202020204" pitchFamily="34" charset="0"/>
              </a:rPr>
              <a:t>DURATION = Displaying duration of a given MAX/MIN statistic above/below the limits in a given day (REVIEW MODE</a:t>
            </a:r>
            <a:r>
              <a:rPr lang="en-US" sz="2400" b="1" dirty="0" smtClean="0">
                <a:latin typeface="Arial" panose="020B0604020202020204" pitchFamily="34" charset="0"/>
                <a:cs typeface="Arial" panose="020B0604020202020204" pitchFamily="34" charset="0"/>
              </a:rPr>
              <a:t>)</a:t>
            </a:r>
          </a:p>
          <a:p>
            <a:pPr marL="342900" indent="-342900">
              <a:buBlip>
                <a:blip r:embed="rId4"/>
              </a:buBlip>
            </a:pPr>
            <a:endParaRPr lang="en-US" sz="2400" b="1" dirty="0">
              <a:latin typeface="Arial" panose="020B0604020202020204" pitchFamily="34" charset="0"/>
              <a:cs typeface="Arial" panose="020B0604020202020204" pitchFamily="34" charset="0"/>
            </a:endParaRPr>
          </a:p>
          <a:p>
            <a:pPr marL="342900" indent="-342900">
              <a:buBlip>
                <a:blip r:embed="rId4"/>
              </a:buBlip>
            </a:pPr>
            <a:r>
              <a:rPr lang="en-US" sz="2400" b="1" dirty="0">
                <a:latin typeface="Arial" panose="020B0604020202020204" pitchFamily="34" charset="0"/>
                <a:cs typeface="Arial" panose="020B0604020202020204" pitchFamily="34" charset="0"/>
              </a:rPr>
              <a:t>Battery status – Performs battery test </a:t>
            </a:r>
            <a:r>
              <a:rPr lang="en-US" sz="2400" b="1" dirty="0" smtClean="0">
                <a:latin typeface="Arial" panose="020B0604020202020204" pitchFamily="34" charset="0"/>
                <a:cs typeface="Arial" panose="020B0604020202020204" pitchFamily="34" charset="0"/>
              </a:rPr>
              <a:t>hourly</a:t>
            </a:r>
            <a:endParaRPr lang="en-US" sz="2400" b="1"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DBB2C841-449F-4040-A870-B073D3DB043F}" type="slidenum">
              <a:rPr lang="en-US" smtClean="0"/>
              <a:t>63</a:t>
            </a:fld>
            <a:endParaRPr lang="en-US"/>
          </a:p>
        </p:txBody>
      </p:sp>
    </p:spTree>
    <p:extLst>
      <p:ext uri="{BB962C8B-B14F-4D97-AF65-F5344CB8AC3E}">
        <p14:creationId xmlns:p14="http://schemas.microsoft.com/office/powerpoint/2010/main" val="16263824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458200" cy="6400800"/>
          </a:xfrm>
        </p:spPr>
        <p:txBody>
          <a:bodyPr>
            <a:normAutofit lnSpcReduction="10000"/>
          </a:bodyPr>
          <a:lstStyle/>
          <a:p>
            <a:pPr>
              <a:buBlip>
                <a:blip r:embed="rId3"/>
              </a:buBlip>
            </a:pPr>
            <a:r>
              <a:rPr lang="en-US" sz="2400" b="1" dirty="0" smtClean="0">
                <a:latin typeface="Arial" panose="020B0604020202020204" pitchFamily="34" charset="0"/>
                <a:cs typeface="Arial" panose="020B0604020202020204" pitchFamily="34" charset="0"/>
              </a:rPr>
              <a:t>When the LogTag is inserted into the dock it’s data is automatically downloaded and saved to your computer</a:t>
            </a:r>
          </a:p>
          <a:p>
            <a:pPr>
              <a:buBlip>
                <a:blip r:embed="rId3"/>
              </a:buBlip>
            </a:pPr>
            <a:r>
              <a:rPr lang="en-US" sz="2400" b="1" dirty="0" smtClean="0">
                <a:latin typeface="Arial" panose="020B0604020202020204" pitchFamily="34" charset="0"/>
                <a:cs typeface="Arial" panose="020B0604020202020204" pitchFamily="34" charset="0"/>
              </a:rPr>
              <a:t>By default, a chart is displayed showing the time period that the LogTag was active</a:t>
            </a: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200" b="1" dirty="0" smtClean="0">
              <a:latin typeface="Arial" panose="020B0604020202020204" pitchFamily="34" charset="0"/>
              <a:cs typeface="Arial" panose="020B0604020202020204" pitchFamily="34" charset="0"/>
            </a:endParaRPr>
          </a:p>
          <a:p>
            <a:pPr>
              <a:buBlip>
                <a:blip r:embed="rId3"/>
              </a:buBlip>
            </a:pPr>
            <a:endParaRPr lang="en-US" sz="2200" b="1" dirty="0" smtClean="0">
              <a:latin typeface="Arial" panose="020B0604020202020204" pitchFamily="34" charset="0"/>
              <a:cs typeface="Arial" panose="020B0604020202020204" pitchFamily="34" charset="0"/>
            </a:endParaRPr>
          </a:p>
          <a:p>
            <a:pPr>
              <a:buBlip>
                <a:blip r:embed="rId3"/>
              </a:buBlip>
            </a:pPr>
            <a:endParaRPr lang="en-US" sz="2200" b="1" dirty="0">
              <a:latin typeface="Arial" panose="020B0604020202020204" pitchFamily="34" charset="0"/>
              <a:cs typeface="Arial" panose="020B0604020202020204" pitchFamily="34" charset="0"/>
            </a:endParaRPr>
          </a:p>
          <a:p>
            <a:pPr>
              <a:buBlip>
                <a:blip r:embed="rId3"/>
              </a:buBlip>
            </a:pPr>
            <a:endParaRPr lang="en-US" sz="2200" b="1" dirty="0">
              <a:latin typeface="Arial" panose="020B0604020202020204" pitchFamily="34" charset="0"/>
              <a:cs typeface="Arial" panose="020B0604020202020204" pitchFamily="34" charset="0"/>
            </a:endParaRPr>
          </a:p>
          <a:p>
            <a:pPr>
              <a:buBlip>
                <a:blip r:embed="rId3"/>
              </a:buBlip>
            </a:pPr>
            <a:endParaRPr lang="en-US" sz="2200" b="1" dirty="0" smtClean="0">
              <a:latin typeface="Arial" panose="020B0604020202020204" pitchFamily="34" charset="0"/>
              <a:cs typeface="Arial" panose="020B0604020202020204" pitchFamily="34" charset="0"/>
            </a:endParaRPr>
          </a:p>
          <a:p>
            <a:pPr>
              <a:buBlip>
                <a:blip r:embed="rId3"/>
              </a:buBlip>
            </a:pPr>
            <a:endParaRPr lang="en-US" sz="2200" b="1" dirty="0" smtClean="0">
              <a:latin typeface="Arial" panose="020B0604020202020204" pitchFamily="34" charset="0"/>
              <a:cs typeface="Arial" panose="020B0604020202020204" pitchFamily="34" charset="0"/>
            </a:endParaRPr>
          </a:p>
          <a:p>
            <a:pPr>
              <a:buBlip>
                <a:blip r:embed="rId3"/>
              </a:buBlip>
            </a:pPr>
            <a:endParaRPr lang="en-US" sz="2200" b="1" dirty="0">
              <a:latin typeface="Arial" panose="020B0604020202020204" pitchFamily="34" charset="0"/>
              <a:cs typeface="Arial" panose="020B0604020202020204" pitchFamily="34" charset="0"/>
            </a:endParaRPr>
          </a:p>
          <a:p>
            <a:pPr>
              <a:buBlip>
                <a:blip r:embed="rId3"/>
              </a:buBlip>
            </a:pPr>
            <a:endParaRPr lang="en-US" sz="2200" b="1" dirty="0">
              <a:latin typeface="Arial" panose="020B0604020202020204" pitchFamily="34" charset="0"/>
              <a:cs typeface="Arial" panose="020B0604020202020204" pitchFamily="34" charset="0"/>
            </a:endParaRPr>
          </a:p>
          <a:p>
            <a:pPr>
              <a:buBlip>
                <a:blip r:embed="rId3"/>
              </a:buBlip>
            </a:pPr>
            <a:r>
              <a:rPr lang="en-US" sz="2200" b="1" dirty="0" smtClean="0">
                <a:latin typeface="Arial" panose="020B0604020202020204" pitchFamily="34" charset="0"/>
                <a:cs typeface="Arial" panose="020B0604020202020204" pitchFamily="34" charset="0"/>
              </a:rPr>
              <a:t>Recordings from 9/26/14 through 10/1/14 is indicated</a:t>
            </a:r>
            <a:endParaRPr lang="en-US" sz="2200" b="1" dirty="0">
              <a:latin typeface="Arial" panose="020B0604020202020204" pitchFamily="34" charset="0"/>
              <a:cs typeface="Arial" panose="020B0604020202020204" pitchFamily="34"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247900"/>
            <a:ext cx="70104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DBB2C841-449F-4040-A870-B073D3DB043F}" type="slidenum">
              <a:rPr lang="en-US" smtClean="0"/>
              <a:t>64</a:t>
            </a:fld>
            <a:endParaRPr lang="en-US"/>
          </a:p>
        </p:txBody>
      </p:sp>
    </p:spTree>
    <p:extLst>
      <p:ext uri="{BB962C8B-B14F-4D97-AF65-F5344CB8AC3E}">
        <p14:creationId xmlns:p14="http://schemas.microsoft.com/office/powerpoint/2010/main" val="27819613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57200"/>
            <a:ext cx="8229600" cy="6096000"/>
          </a:xfrm>
        </p:spPr>
        <p:txBody>
          <a:bodyPr>
            <a:normAutofit lnSpcReduction="10000"/>
          </a:bodyPr>
          <a:lstStyle/>
          <a:p>
            <a:pPr>
              <a:buBlip>
                <a:blip r:embed="rId3"/>
              </a:buBlip>
            </a:pPr>
            <a:r>
              <a:rPr lang="en-US" sz="2400" b="1" dirty="0" smtClean="0">
                <a:latin typeface="Arial" panose="020B0604020202020204" pitchFamily="34" charset="0"/>
                <a:cs typeface="Arial" panose="020B0604020202020204" pitchFamily="34" charset="0"/>
              </a:rPr>
              <a:t>The blue line is charting all of the recorded temperatures during this period</a:t>
            </a:r>
          </a:p>
          <a:p>
            <a:pPr>
              <a:buBlip>
                <a:blip r:embed="rId3"/>
              </a:buBlip>
            </a:pPr>
            <a:r>
              <a:rPr lang="en-US" sz="2400" b="1" dirty="0" smtClean="0">
                <a:latin typeface="Arial" panose="020B0604020202020204" pitchFamily="34" charset="0"/>
                <a:cs typeface="Arial" panose="020B0604020202020204" pitchFamily="34" charset="0"/>
              </a:rPr>
              <a:t>The temperature range is shown on the left</a:t>
            </a:r>
          </a:p>
          <a:p>
            <a:pPr>
              <a:buBlip>
                <a:blip r:embed="rId3"/>
              </a:buBlip>
            </a:pPr>
            <a:r>
              <a:rPr lang="en-US" sz="2400" b="1" dirty="0" smtClean="0">
                <a:latin typeface="Arial" panose="020B0604020202020204" pitchFamily="34" charset="0"/>
                <a:cs typeface="Arial" panose="020B0604020202020204" pitchFamily="34" charset="0"/>
              </a:rPr>
              <a:t>Times and dates are along the bottom</a:t>
            </a:r>
          </a:p>
          <a:p>
            <a:pPr>
              <a:buBlip>
                <a:blip r:embed="rId3"/>
              </a:buBlip>
            </a:pPr>
            <a:r>
              <a:rPr lang="en-US" sz="2400" b="1" dirty="0" smtClean="0">
                <a:latin typeface="Arial" panose="020B0604020202020204" pitchFamily="34" charset="0"/>
                <a:cs typeface="Arial" panose="020B0604020202020204" pitchFamily="34" charset="0"/>
              </a:rPr>
              <a:t>You can hover with your mouse over any point on the graph to see the time and temperature recorded</a:t>
            </a:r>
          </a:p>
          <a:p>
            <a:pPr>
              <a:buBlip>
                <a:blip r:embed="rId3"/>
              </a:buBlip>
            </a:pPr>
            <a:endParaRPr lang="en-US" sz="2200" b="1" dirty="0" smtClean="0">
              <a:latin typeface="Arial" panose="020B0604020202020204" pitchFamily="34" charset="0"/>
              <a:cs typeface="Arial" panose="020B0604020202020204" pitchFamily="34" charset="0"/>
            </a:endParaRPr>
          </a:p>
          <a:p>
            <a:pPr>
              <a:buBlip>
                <a:blip r:embed="rId3"/>
              </a:buBlip>
            </a:pPr>
            <a:endParaRPr lang="en-US" sz="2200" b="1" dirty="0">
              <a:latin typeface="Arial" panose="020B0604020202020204" pitchFamily="34" charset="0"/>
              <a:cs typeface="Arial" panose="020B0604020202020204" pitchFamily="34" charset="0"/>
            </a:endParaRPr>
          </a:p>
          <a:p>
            <a:pPr>
              <a:buBlip>
                <a:blip r:embed="rId3"/>
              </a:buBlip>
            </a:pPr>
            <a:endParaRPr lang="en-US" sz="2200" b="1" dirty="0" smtClean="0">
              <a:latin typeface="Arial" panose="020B0604020202020204" pitchFamily="34" charset="0"/>
              <a:cs typeface="Arial" panose="020B0604020202020204" pitchFamily="34" charset="0"/>
            </a:endParaRPr>
          </a:p>
          <a:p>
            <a:pPr>
              <a:buBlip>
                <a:blip r:embed="rId3"/>
              </a:buBlip>
            </a:pPr>
            <a:endParaRPr lang="en-US" sz="2200" b="1" dirty="0">
              <a:latin typeface="Arial" panose="020B0604020202020204" pitchFamily="34" charset="0"/>
              <a:cs typeface="Arial" panose="020B0604020202020204" pitchFamily="34" charset="0"/>
            </a:endParaRPr>
          </a:p>
          <a:p>
            <a:pPr>
              <a:buBlip>
                <a:blip r:embed="rId3"/>
              </a:buBlip>
            </a:pPr>
            <a:endParaRPr lang="en-US" sz="2200" b="1" dirty="0" smtClean="0">
              <a:latin typeface="Arial" panose="020B0604020202020204" pitchFamily="34" charset="0"/>
              <a:cs typeface="Arial" panose="020B0604020202020204" pitchFamily="34" charset="0"/>
            </a:endParaRPr>
          </a:p>
          <a:p>
            <a:pPr>
              <a:buBlip>
                <a:blip r:embed="rId3"/>
              </a:buBlip>
            </a:pPr>
            <a:endParaRPr lang="en-US" sz="2200" b="1" dirty="0">
              <a:latin typeface="Arial" panose="020B0604020202020204" pitchFamily="34" charset="0"/>
              <a:cs typeface="Arial" panose="020B0604020202020204" pitchFamily="34" charset="0"/>
            </a:endParaRPr>
          </a:p>
          <a:p>
            <a:pPr>
              <a:buBlip>
                <a:blip r:embed="rId3"/>
              </a:buBlip>
            </a:pPr>
            <a:endParaRPr lang="en-US" sz="2200" b="1" dirty="0" smtClean="0">
              <a:latin typeface="Arial" panose="020B0604020202020204" pitchFamily="34" charset="0"/>
              <a:cs typeface="Arial" panose="020B0604020202020204" pitchFamily="34" charset="0"/>
            </a:endParaRPr>
          </a:p>
          <a:p>
            <a:pPr>
              <a:buBlip>
                <a:blip r:embed="rId3"/>
              </a:buBlip>
            </a:pPr>
            <a:endParaRPr lang="en-US" sz="2200" b="1" dirty="0" smtClean="0">
              <a:latin typeface="Arial" panose="020B0604020202020204" pitchFamily="34" charset="0"/>
              <a:cs typeface="Arial" panose="020B0604020202020204" pitchFamily="34" charset="0"/>
            </a:endParaRPr>
          </a:p>
          <a:p>
            <a:pPr>
              <a:buBlip>
                <a:blip r:embed="rId3"/>
              </a:buBlip>
            </a:pPr>
            <a:r>
              <a:rPr lang="en-US" sz="2400" b="1" dirty="0" smtClean="0">
                <a:latin typeface="Arial" panose="020B0604020202020204" pitchFamily="34" charset="0"/>
                <a:cs typeface="Arial" panose="020B0604020202020204" pitchFamily="34" charset="0"/>
              </a:rPr>
              <a:t>You can change the display by clicking on one of the tabs on the bottom, </a:t>
            </a:r>
            <a:r>
              <a:rPr lang="en-US" sz="2400" b="1" dirty="0" smtClean="0">
                <a:solidFill>
                  <a:srgbClr val="FFFF00"/>
                </a:solidFill>
                <a:latin typeface="Arial" panose="020B0604020202020204" pitchFamily="34" charset="0"/>
                <a:cs typeface="Arial" panose="020B0604020202020204" pitchFamily="34" charset="0"/>
              </a:rPr>
              <a:t>“CHART” </a:t>
            </a:r>
            <a:r>
              <a:rPr lang="en-US" sz="2400" b="1" dirty="0" smtClean="0">
                <a:latin typeface="Arial" panose="020B0604020202020204" pitchFamily="34" charset="0"/>
                <a:cs typeface="Arial" panose="020B0604020202020204" pitchFamily="34" charset="0"/>
              </a:rPr>
              <a:t>is currently selected</a:t>
            </a:r>
            <a:endParaRPr lang="en-US" sz="2400" b="1" dirty="0">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84" y="2863362"/>
            <a:ext cx="7217716"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DBB2C841-449F-4040-A870-B073D3DB043F}" type="slidenum">
              <a:rPr lang="en-US" smtClean="0"/>
              <a:t>65</a:t>
            </a:fld>
            <a:endParaRPr lang="en-US"/>
          </a:p>
        </p:txBody>
      </p:sp>
    </p:spTree>
    <p:extLst>
      <p:ext uri="{BB962C8B-B14F-4D97-AF65-F5344CB8AC3E}">
        <p14:creationId xmlns:p14="http://schemas.microsoft.com/office/powerpoint/2010/main" val="23687408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324600"/>
          </a:xfrm>
        </p:spPr>
        <p:txBody>
          <a:bodyPr>
            <a:noAutofit/>
          </a:bodyPr>
          <a:lstStyle/>
          <a:p>
            <a:pPr>
              <a:buBlip>
                <a:blip r:embed="rId3"/>
              </a:buBlip>
            </a:pPr>
            <a:r>
              <a:rPr lang="en-US" sz="2400" b="1" dirty="0" smtClean="0">
                <a:latin typeface="Arial" panose="020B0604020202020204" pitchFamily="34" charset="0"/>
                <a:cs typeface="Arial" panose="020B0604020202020204" pitchFamily="34" charset="0"/>
              </a:rPr>
              <a:t>If you click on </a:t>
            </a:r>
            <a:r>
              <a:rPr lang="en-US" sz="2400" b="1" dirty="0" smtClean="0">
                <a:solidFill>
                  <a:srgbClr val="FFFF00"/>
                </a:solidFill>
                <a:latin typeface="Arial" panose="020B0604020202020204" pitchFamily="34" charset="0"/>
                <a:cs typeface="Arial" panose="020B0604020202020204" pitchFamily="34" charset="0"/>
              </a:rPr>
              <a:t>“REPORT” </a:t>
            </a:r>
            <a:r>
              <a:rPr lang="en-US" sz="2400" b="1" dirty="0" smtClean="0">
                <a:latin typeface="Arial" panose="020B0604020202020204" pitchFamily="34" charset="0"/>
                <a:cs typeface="Arial" panose="020B0604020202020204" pitchFamily="34" charset="0"/>
              </a:rPr>
              <a:t>you will see a one-page report that summarizes all of the information for this time period.</a:t>
            </a: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a:latin typeface="Arial" panose="020B0604020202020204" pitchFamily="34" charset="0"/>
              <a:cs typeface="Arial" panose="020B0604020202020204" pitchFamily="34" charset="0"/>
            </a:endParaRPr>
          </a:p>
          <a:p>
            <a:pPr>
              <a:buBlip>
                <a:blip r:embed="rId3"/>
              </a:buBlip>
            </a:pPr>
            <a:endParaRPr lang="en-US" sz="2400" b="1" dirty="0" smtClean="0">
              <a:latin typeface="Arial" panose="020B0604020202020204" pitchFamily="34" charset="0"/>
              <a:cs typeface="Arial" panose="020B0604020202020204" pitchFamily="34" charset="0"/>
            </a:endParaRPr>
          </a:p>
          <a:p>
            <a:pPr>
              <a:buBlip>
                <a:blip r:embed="rId3"/>
              </a:buBlip>
            </a:pPr>
            <a:endParaRPr lang="en-US" sz="2400" b="1" dirty="0">
              <a:latin typeface="Arial" panose="020B0604020202020204" pitchFamily="34" charset="0"/>
              <a:cs typeface="Arial" panose="020B0604020202020204" pitchFamily="34" charset="0"/>
            </a:endParaRPr>
          </a:p>
          <a:p>
            <a:pPr>
              <a:buBlip>
                <a:blip r:embed="rId3"/>
              </a:buBlip>
            </a:pPr>
            <a:r>
              <a:rPr lang="en-US" sz="2400" b="1" dirty="0" smtClean="0">
                <a:latin typeface="Arial" panose="020B0604020202020204" pitchFamily="34" charset="0"/>
                <a:cs typeface="Arial" panose="020B0604020202020204" pitchFamily="34" charset="0"/>
              </a:rPr>
              <a:t>Clicking </a:t>
            </a:r>
            <a:r>
              <a:rPr lang="en-US" sz="2400" b="1" dirty="0" smtClean="0">
                <a:solidFill>
                  <a:srgbClr val="FFFF00"/>
                </a:solidFill>
                <a:latin typeface="Arial" panose="020B0604020202020204" pitchFamily="34" charset="0"/>
                <a:cs typeface="Arial" panose="020B0604020202020204" pitchFamily="34" charset="0"/>
              </a:rPr>
              <a:t>“DATA” </a:t>
            </a:r>
            <a:r>
              <a:rPr lang="en-US" sz="2400" b="1" dirty="0" smtClean="0">
                <a:latin typeface="Arial" panose="020B0604020202020204" pitchFamily="34" charset="0"/>
                <a:cs typeface="Arial" panose="020B0604020202020204" pitchFamily="34" charset="0"/>
              </a:rPr>
              <a:t>will give you a detailed report of each recorded temperature reading</a:t>
            </a:r>
          </a:p>
          <a:p>
            <a:pPr>
              <a:buBlip>
                <a:blip r:embed="rId3"/>
              </a:buBlip>
            </a:pPr>
            <a:r>
              <a:rPr lang="en-US" sz="2400" b="1" dirty="0" smtClean="0">
                <a:latin typeface="Arial" panose="020B0604020202020204" pitchFamily="34" charset="0"/>
                <a:cs typeface="Arial" panose="020B0604020202020204" pitchFamily="34" charset="0"/>
              </a:rPr>
              <a:t>The temperature captured every 15 minutes is shown in this report as pre-set in the LogTag </a:t>
            </a:r>
            <a:endParaRPr lang="en-US" sz="2400" b="1" dirty="0">
              <a:latin typeface="Arial" panose="020B0604020202020204" pitchFamily="34" charset="0"/>
              <a:cs typeface="Arial" panose="020B0604020202020204" pitchFamily="34" charset="0"/>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450648"/>
            <a:ext cx="6324600" cy="3349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DBB2C841-449F-4040-A870-B073D3DB043F}" type="slidenum">
              <a:rPr lang="en-US" smtClean="0"/>
              <a:t>66</a:t>
            </a:fld>
            <a:endParaRPr lang="en-US"/>
          </a:p>
        </p:txBody>
      </p:sp>
    </p:spTree>
    <p:extLst>
      <p:ext uri="{BB962C8B-B14F-4D97-AF65-F5344CB8AC3E}">
        <p14:creationId xmlns:p14="http://schemas.microsoft.com/office/powerpoint/2010/main" val="391497512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105400"/>
          </a:xfrm>
        </p:spPr>
        <p:txBody>
          <a:bodyPr>
            <a:normAutofit fontScale="92500" lnSpcReduction="10000"/>
          </a:bodyPr>
          <a:lstStyle/>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pPr>
              <a:spcAft>
                <a:spcPts val="1200"/>
              </a:spcAft>
              <a:buBlip>
                <a:blip r:embed="rId3"/>
              </a:buBlip>
            </a:pPr>
            <a:r>
              <a:rPr lang="en-US" sz="2600" b="1" dirty="0" smtClean="0">
                <a:latin typeface="Arial" panose="020B0604020202020204" pitchFamily="34" charset="0"/>
                <a:cs typeface="Arial" panose="020B0604020202020204" pitchFamily="34" charset="0"/>
              </a:rPr>
              <a:t>Clicking on </a:t>
            </a:r>
            <a:r>
              <a:rPr lang="en-US" sz="2600" b="1" dirty="0" smtClean="0">
                <a:solidFill>
                  <a:srgbClr val="FFFF00"/>
                </a:solidFill>
                <a:latin typeface="Arial" panose="020B0604020202020204" pitchFamily="34" charset="0"/>
                <a:cs typeface="Arial" panose="020B0604020202020204" pitchFamily="34" charset="0"/>
              </a:rPr>
              <a:t>“DAY SUMMARY” </a:t>
            </a:r>
            <a:r>
              <a:rPr lang="en-US" sz="2600" b="1" dirty="0" smtClean="0">
                <a:latin typeface="Arial" panose="020B0604020202020204" pitchFamily="34" charset="0"/>
                <a:cs typeface="Arial" panose="020B0604020202020204" pitchFamily="34" charset="0"/>
              </a:rPr>
              <a:t>summarizes the daily statistics</a:t>
            </a:r>
          </a:p>
          <a:p>
            <a:pPr>
              <a:spcAft>
                <a:spcPts val="1200"/>
              </a:spcAft>
              <a:buBlip>
                <a:blip r:embed="rId3"/>
              </a:buBlip>
            </a:pPr>
            <a:r>
              <a:rPr lang="en-US" sz="2600" b="1" dirty="0" smtClean="0">
                <a:latin typeface="Arial" panose="020B0604020202020204" pitchFamily="34" charset="0"/>
                <a:cs typeface="Arial" panose="020B0604020202020204" pitchFamily="34" charset="0"/>
              </a:rPr>
              <a:t>In the case of an excursion, this report will help to determine the amount of time that temperatures were out of range showing the highest and lowest temperature reached</a:t>
            </a:r>
            <a:endParaRPr lang="en-US" sz="2600" b="1" dirty="0">
              <a:latin typeface="Arial" panose="020B0604020202020204" pitchFamily="34" charset="0"/>
              <a:cs typeface="Arial" panose="020B0604020202020204" pitchFamily="34" charset="0"/>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590800" cy="3520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04800"/>
            <a:ext cx="5105400" cy="3758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DBB2C841-449F-4040-A870-B073D3DB043F}" type="slidenum">
              <a:rPr lang="en-US" smtClean="0"/>
              <a:t>67</a:t>
            </a:fld>
            <a:endParaRPr lang="en-US"/>
          </a:p>
        </p:txBody>
      </p:sp>
    </p:spTree>
    <p:extLst>
      <p:ext uri="{BB962C8B-B14F-4D97-AF65-F5344CB8AC3E}">
        <p14:creationId xmlns:p14="http://schemas.microsoft.com/office/powerpoint/2010/main" val="427559773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t>68</a:t>
            </a:fld>
            <a:endParaRPr lang="en-US"/>
          </a:p>
        </p:txBody>
      </p:sp>
      <p:sp>
        <p:nvSpPr>
          <p:cNvPr id="6" name="Title 1"/>
          <p:cNvSpPr>
            <a:spLocks noGrp="1"/>
          </p:cNvSpPr>
          <p:nvPr>
            <p:ph type="title"/>
          </p:nvPr>
        </p:nvSpPr>
        <p:spPr>
          <a:xfrm>
            <a:off x="457200" y="1143000"/>
            <a:ext cx="8229600" cy="1143000"/>
          </a:xfrm>
        </p:spPr>
        <p:txBody>
          <a:bodyPr>
            <a:normAutofit/>
          </a:bodyPr>
          <a:lstStyle/>
          <a:p>
            <a:r>
              <a:rPr lang="en-US" sz="3600" dirty="0" smtClean="0">
                <a:solidFill>
                  <a:srgbClr val="FFFF00"/>
                </a:solidFill>
                <a:latin typeface="Arial Black" panose="020B0A04020102020204" pitchFamily="34" charset="0"/>
              </a:rPr>
              <a:t>Trouble-Shooting</a:t>
            </a:r>
            <a:endParaRPr lang="en-US" sz="3600" dirty="0">
              <a:solidFill>
                <a:srgbClr val="FFFF00"/>
              </a:solidFill>
              <a:latin typeface="Arial Black" panose="020B0A04020102020204" pitchFamily="34" charset="0"/>
            </a:endParaRPr>
          </a:p>
        </p:txBody>
      </p:sp>
      <p:pic>
        <p:nvPicPr>
          <p:cNvPr id="13314" name="Picture 2" descr="C:\Users\pricesz\AppData\Local\Microsoft\Windows\Temporary Internet Files\Content.IE5\KX5WH3UJ\MC90023093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2438400"/>
            <a:ext cx="2800538" cy="3746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5132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a:bodyPr>
          <a:lstStyle/>
          <a:p>
            <a:pPr>
              <a:buBlip>
                <a:blip r:embed="rId3"/>
              </a:buBlip>
            </a:pPr>
            <a:r>
              <a:rPr lang="en-US" sz="2400" dirty="0" smtClean="0">
                <a:solidFill>
                  <a:srgbClr val="FFFF00"/>
                </a:solidFill>
              </a:rPr>
              <a:t>-</a:t>
            </a:r>
            <a:r>
              <a:rPr lang="en-US" sz="2200" b="1" dirty="0" smtClean="0">
                <a:solidFill>
                  <a:srgbClr val="FFFF00"/>
                </a:solidFill>
                <a:latin typeface="Arial" panose="020B0604020202020204" pitchFamily="34" charset="0"/>
                <a:cs typeface="Arial" panose="020B0604020202020204" pitchFamily="34" charset="0"/>
              </a:rPr>
              <a:t>199 Degrees Temperature Readings</a:t>
            </a:r>
          </a:p>
          <a:p>
            <a:pPr marL="0" indent="0">
              <a:spcBef>
                <a:spcPts val="0"/>
              </a:spcBef>
              <a:buNone/>
            </a:pPr>
            <a:r>
              <a:rPr lang="en-US" sz="2200" b="1" dirty="0" smtClean="0">
                <a:latin typeface="Arial" panose="020B0604020202020204" pitchFamily="34" charset="0"/>
                <a:cs typeface="Arial" panose="020B0604020202020204" pitchFamily="34" charset="0"/>
              </a:rPr>
              <a:t>    You may see </a:t>
            </a:r>
            <a:r>
              <a:rPr lang="en-US" sz="2200" b="1" dirty="0">
                <a:latin typeface="Arial" panose="020B0604020202020204" pitchFamily="34" charset="0"/>
                <a:cs typeface="Arial" panose="020B0604020202020204" pitchFamily="34" charset="0"/>
              </a:rPr>
              <a:t>this on your </a:t>
            </a:r>
            <a:r>
              <a:rPr lang="en-US" sz="2200" b="1" dirty="0" smtClean="0">
                <a:latin typeface="Arial" panose="020B0604020202020204" pitchFamily="34" charset="0"/>
                <a:cs typeface="Arial" panose="020B0604020202020204" pitchFamily="34" charset="0"/>
              </a:rPr>
              <a:t>display</a:t>
            </a:r>
          </a:p>
          <a:p>
            <a:pPr marL="0" indent="0">
              <a:spcBef>
                <a:spcPts val="0"/>
              </a:spcBef>
              <a:buNone/>
            </a:pPr>
            <a:r>
              <a:rPr lang="en-US" sz="2200" b="1" dirty="0" smtClean="0">
                <a:latin typeface="Arial" panose="020B0604020202020204" pitchFamily="34" charset="0"/>
                <a:cs typeface="Arial" panose="020B0604020202020204" pitchFamily="34" charset="0"/>
              </a:rPr>
              <a:t>     if </a:t>
            </a:r>
            <a:r>
              <a:rPr lang="en-US" sz="2200" b="1" dirty="0">
                <a:latin typeface="Arial" panose="020B0604020202020204" pitchFamily="34" charset="0"/>
                <a:cs typeface="Arial" panose="020B0604020202020204" pitchFamily="34" charset="0"/>
              </a:rPr>
              <a:t>the </a:t>
            </a:r>
            <a:r>
              <a:rPr lang="en-US" sz="2200" b="1" dirty="0" smtClean="0">
                <a:latin typeface="Arial" panose="020B0604020202020204" pitchFamily="34" charset="0"/>
                <a:cs typeface="Arial" panose="020B0604020202020204" pitchFamily="34" charset="0"/>
              </a:rPr>
              <a:t>LogTag </a:t>
            </a:r>
            <a:r>
              <a:rPr lang="en-US" sz="2200" b="1" dirty="0">
                <a:latin typeface="Arial" panose="020B0604020202020204" pitchFamily="34" charset="0"/>
                <a:cs typeface="Arial" panose="020B0604020202020204" pitchFamily="34" charset="0"/>
              </a:rPr>
              <a:t>has been started but </a:t>
            </a:r>
            <a:endParaRPr lang="en-US" sz="2200" b="1" dirty="0" smtClean="0">
              <a:latin typeface="Arial" panose="020B0604020202020204" pitchFamily="34" charset="0"/>
              <a:cs typeface="Arial" panose="020B0604020202020204" pitchFamily="34" charset="0"/>
            </a:endParaRPr>
          </a:p>
          <a:p>
            <a:pPr marL="0" indent="0">
              <a:spcBef>
                <a:spcPts val="0"/>
              </a:spcBef>
              <a:buNone/>
            </a:pPr>
            <a:r>
              <a:rPr lang="en-US" sz="2200" b="1" dirty="0">
                <a:latin typeface="Arial" panose="020B0604020202020204" pitchFamily="34" charset="0"/>
                <a:cs typeface="Arial" panose="020B0604020202020204" pitchFamily="34" charset="0"/>
              </a:rPr>
              <a:t> </a:t>
            </a:r>
            <a:r>
              <a:rPr lang="en-US" sz="2200" b="1" dirty="0" smtClean="0">
                <a:latin typeface="Arial" panose="020B0604020202020204" pitchFamily="34" charset="0"/>
                <a:cs typeface="Arial" panose="020B0604020202020204" pitchFamily="34" charset="0"/>
              </a:rPr>
              <a:t>    not attached </a:t>
            </a:r>
            <a:r>
              <a:rPr lang="en-US" sz="2200" b="1" dirty="0">
                <a:latin typeface="Arial" panose="020B0604020202020204" pitchFamily="34" charset="0"/>
                <a:cs typeface="Arial" panose="020B0604020202020204" pitchFamily="34" charset="0"/>
              </a:rPr>
              <a:t>to the probe within </a:t>
            </a:r>
            <a:endParaRPr lang="en-US" sz="2200" b="1" dirty="0" smtClean="0">
              <a:latin typeface="Arial" panose="020B0604020202020204" pitchFamily="34" charset="0"/>
              <a:cs typeface="Arial" panose="020B0604020202020204" pitchFamily="34" charset="0"/>
            </a:endParaRPr>
          </a:p>
          <a:p>
            <a:pPr marL="0" indent="0">
              <a:spcBef>
                <a:spcPts val="0"/>
              </a:spcBef>
              <a:buNone/>
            </a:pPr>
            <a:r>
              <a:rPr lang="en-US" sz="2200" b="1" dirty="0">
                <a:latin typeface="Arial" panose="020B0604020202020204" pitchFamily="34" charset="0"/>
                <a:cs typeface="Arial" panose="020B0604020202020204" pitchFamily="34" charset="0"/>
              </a:rPr>
              <a:t> </a:t>
            </a:r>
            <a:r>
              <a:rPr lang="en-US" sz="2200" b="1" dirty="0" smtClean="0">
                <a:latin typeface="Arial" panose="020B0604020202020204" pitchFamily="34" charset="0"/>
                <a:cs typeface="Arial" panose="020B0604020202020204" pitchFamily="34" charset="0"/>
              </a:rPr>
              <a:t>    the 5 minutes </a:t>
            </a:r>
            <a:r>
              <a:rPr lang="en-US" sz="2200" b="1" dirty="0">
                <a:latin typeface="Arial" panose="020B0604020202020204" pitchFamily="34" charset="0"/>
                <a:cs typeface="Arial" panose="020B0604020202020204" pitchFamily="34" charset="0"/>
              </a:rPr>
              <a:t>start </a:t>
            </a:r>
            <a:r>
              <a:rPr lang="en-US" sz="2200" b="1" dirty="0" smtClean="0">
                <a:latin typeface="Arial" panose="020B0604020202020204" pitchFamily="34" charset="0"/>
                <a:cs typeface="Arial" panose="020B0604020202020204" pitchFamily="34" charset="0"/>
              </a:rPr>
              <a:t>delay</a:t>
            </a:r>
          </a:p>
          <a:p>
            <a:pPr>
              <a:buBlip>
                <a:blip r:embed="rId3"/>
              </a:buBlip>
            </a:pPr>
            <a:endParaRPr lang="en-US" sz="2200" b="1" dirty="0" smtClean="0">
              <a:latin typeface="Arial" panose="020B0604020202020204" pitchFamily="34" charset="0"/>
              <a:cs typeface="Arial" panose="020B0604020202020204" pitchFamily="34" charset="0"/>
            </a:endParaRPr>
          </a:p>
          <a:p>
            <a:pPr>
              <a:buBlip>
                <a:blip r:embed="rId3"/>
              </a:buBlip>
            </a:pPr>
            <a:r>
              <a:rPr lang="en-US" sz="2200" b="1" dirty="0" smtClean="0">
                <a:latin typeface="Arial" panose="020B0604020202020204" pitchFamily="34" charset="0"/>
                <a:cs typeface="Arial" panose="020B0604020202020204" pitchFamily="34" charset="0"/>
              </a:rPr>
              <a:t>Stop </a:t>
            </a:r>
            <a:r>
              <a:rPr lang="en-US" sz="2200" b="1" dirty="0">
                <a:latin typeface="Arial" panose="020B0604020202020204" pitchFamily="34" charset="0"/>
                <a:cs typeface="Arial" panose="020B0604020202020204" pitchFamily="34" charset="0"/>
              </a:rPr>
              <a:t>the </a:t>
            </a:r>
            <a:r>
              <a:rPr lang="en-US" sz="2200" b="1" dirty="0" smtClean="0">
                <a:latin typeface="Arial" panose="020B0604020202020204" pitchFamily="34" charset="0"/>
                <a:cs typeface="Arial" panose="020B0604020202020204" pitchFamily="34" charset="0"/>
              </a:rPr>
              <a:t>LogTag </a:t>
            </a:r>
            <a:r>
              <a:rPr lang="en-US" sz="2200" b="1" dirty="0">
                <a:latin typeface="Arial" panose="020B0604020202020204" pitchFamily="34" charset="0"/>
                <a:cs typeface="Arial" panose="020B0604020202020204" pitchFamily="34" charset="0"/>
              </a:rPr>
              <a:t>and unplug the </a:t>
            </a:r>
            <a:endParaRPr lang="en-US" sz="2200" b="1" dirty="0" smtClean="0">
              <a:latin typeface="Arial" panose="020B0604020202020204" pitchFamily="34" charset="0"/>
              <a:cs typeface="Arial" panose="020B0604020202020204" pitchFamily="34" charset="0"/>
            </a:endParaRPr>
          </a:p>
          <a:p>
            <a:pPr marL="0" indent="0">
              <a:buNone/>
            </a:pPr>
            <a:r>
              <a:rPr lang="en-US" sz="2200" b="1" dirty="0">
                <a:latin typeface="Arial" panose="020B0604020202020204" pitchFamily="34" charset="0"/>
                <a:cs typeface="Arial" panose="020B0604020202020204" pitchFamily="34" charset="0"/>
              </a:rPr>
              <a:t> </a:t>
            </a:r>
            <a:r>
              <a:rPr lang="en-US" sz="2200" b="1" dirty="0" smtClean="0">
                <a:latin typeface="Arial" panose="020B0604020202020204" pitchFamily="34" charset="0"/>
                <a:cs typeface="Arial" panose="020B0604020202020204" pitchFamily="34" charset="0"/>
              </a:rPr>
              <a:t>    probe</a:t>
            </a:r>
          </a:p>
          <a:p>
            <a:pPr>
              <a:buBlip>
                <a:blip r:embed="rId3"/>
              </a:buBlip>
            </a:pPr>
            <a:endParaRPr lang="en-US" sz="2200" b="1" dirty="0" smtClean="0">
              <a:latin typeface="Arial" panose="020B0604020202020204" pitchFamily="34" charset="0"/>
              <a:cs typeface="Arial" panose="020B0604020202020204" pitchFamily="34" charset="0"/>
            </a:endParaRPr>
          </a:p>
          <a:p>
            <a:pPr>
              <a:buBlip>
                <a:blip r:embed="rId3"/>
              </a:buBlip>
            </a:pPr>
            <a:r>
              <a:rPr lang="en-US" sz="2200" b="1" dirty="0" smtClean="0">
                <a:latin typeface="Arial" panose="020B0604020202020204" pitchFamily="34" charset="0"/>
                <a:cs typeface="Arial" panose="020B0604020202020204" pitchFamily="34" charset="0"/>
              </a:rPr>
              <a:t>Open </a:t>
            </a:r>
            <a:r>
              <a:rPr lang="en-US" sz="2200" b="1" dirty="0">
                <a:latin typeface="Arial" panose="020B0604020202020204" pitchFamily="34" charset="0"/>
                <a:cs typeface="Arial" panose="020B0604020202020204" pitchFamily="34" charset="0"/>
              </a:rPr>
              <a:t>the software on your </a:t>
            </a:r>
            <a:endParaRPr lang="en-US" sz="2200" b="1" dirty="0" smtClean="0">
              <a:latin typeface="Arial" panose="020B0604020202020204" pitchFamily="34" charset="0"/>
              <a:cs typeface="Arial" panose="020B0604020202020204" pitchFamily="34" charset="0"/>
            </a:endParaRPr>
          </a:p>
          <a:p>
            <a:pPr marL="0" indent="0">
              <a:buNone/>
            </a:pPr>
            <a:r>
              <a:rPr lang="en-US" sz="2200" b="1" dirty="0">
                <a:latin typeface="Arial" panose="020B0604020202020204" pitchFamily="34" charset="0"/>
                <a:cs typeface="Arial" panose="020B0604020202020204" pitchFamily="34" charset="0"/>
              </a:rPr>
              <a:t> </a:t>
            </a:r>
            <a:r>
              <a:rPr lang="en-US" sz="2200" b="1" dirty="0" smtClean="0">
                <a:latin typeface="Arial" panose="020B0604020202020204" pitchFamily="34" charset="0"/>
                <a:cs typeface="Arial" panose="020B0604020202020204" pitchFamily="34" charset="0"/>
              </a:rPr>
              <a:t>    computer</a:t>
            </a:r>
            <a:r>
              <a:rPr lang="en-US" sz="2200" b="1" dirty="0">
                <a:latin typeface="Arial" panose="020B0604020202020204" pitchFamily="34" charset="0"/>
                <a:cs typeface="Arial" panose="020B0604020202020204" pitchFamily="34" charset="0"/>
              </a:rPr>
              <a:t>, place the </a:t>
            </a:r>
            <a:r>
              <a:rPr lang="en-US" sz="2200" b="1" dirty="0" smtClean="0">
                <a:latin typeface="Arial" panose="020B0604020202020204" pitchFamily="34" charset="0"/>
                <a:cs typeface="Arial" panose="020B0604020202020204" pitchFamily="34" charset="0"/>
              </a:rPr>
              <a:t>LogTag </a:t>
            </a:r>
            <a:r>
              <a:rPr lang="en-US" sz="2200" b="1" dirty="0">
                <a:latin typeface="Arial" panose="020B0604020202020204" pitchFamily="34" charset="0"/>
                <a:cs typeface="Arial" panose="020B0604020202020204" pitchFamily="34" charset="0"/>
              </a:rPr>
              <a:t>in the dock and click on the </a:t>
            </a:r>
            <a:r>
              <a:rPr lang="en-US" sz="2200" b="1" dirty="0" smtClean="0">
                <a:latin typeface="Arial" panose="020B0604020202020204" pitchFamily="34" charset="0"/>
                <a:cs typeface="Arial" panose="020B0604020202020204" pitchFamily="34" charset="0"/>
              </a:rPr>
              <a:t>     </a:t>
            </a:r>
          </a:p>
          <a:p>
            <a:pPr marL="0" indent="0">
              <a:buNone/>
            </a:pPr>
            <a:r>
              <a:rPr lang="en-US" sz="2200" b="1" dirty="0">
                <a:latin typeface="Arial" panose="020B0604020202020204" pitchFamily="34" charset="0"/>
                <a:cs typeface="Arial" panose="020B0604020202020204" pitchFamily="34" charset="0"/>
              </a:rPr>
              <a:t> </a:t>
            </a:r>
            <a:r>
              <a:rPr lang="en-US" sz="2200" b="1" dirty="0" smtClean="0">
                <a:latin typeface="Arial" panose="020B0604020202020204" pitchFamily="34" charset="0"/>
                <a:cs typeface="Arial" panose="020B0604020202020204" pitchFamily="34" charset="0"/>
              </a:rPr>
              <a:t>    Configuration </a:t>
            </a:r>
            <a:r>
              <a:rPr lang="en-US" sz="2200" b="1" dirty="0">
                <a:latin typeface="Arial" panose="020B0604020202020204" pitchFamily="34" charset="0"/>
                <a:cs typeface="Arial" panose="020B0604020202020204" pitchFamily="34" charset="0"/>
              </a:rPr>
              <a:t>Wizard icon to reset the </a:t>
            </a:r>
            <a:r>
              <a:rPr lang="en-US" sz="2200" b="1" dirty="0" smtClean="0">
                <a:latin typeface="Arial" panose="020B0604020202020204" pitchFamily="34" charset="0"/>
                <a:cs typeface="Arial" panose="020B0604020202020204" pitchFamily="34" charset="0"/>
              </a:rPr>
              <a:t>LogTag</a:t>
            </a:r>
          </a:p>
          <a:p>
            <a:pPr>
              <a:buBlip>
                <a:blip r:embed="rId3"/>
              </a:buBlip>
            </a:pPr>
            <a:endParaRPr lang="en-US" sz="2200" b="1" dirty="0" smtClean="0">
              <a:latin typeface="Arial" panose="020B0604020202020204" pitchFamily="34" charset="0"/>
              <a:cs typeface="Arial" panose="020B0604020202020204" pitchFamily="34" charset="0"/>
            </a:endParaRPr>
          </a:p>
          <a:p>
            <a:pPr>
              <a:buBlip>
                <a:blip r:embed="rId3"/>
              </a:buBlip>
            </a:pPr>
            <a:r>
              <a:rPr lang="en-US" sz="2200" b="1" dirty="0" smtClean="0">
                <a:latin typeface="Arial" panose="020B0604020202020204" pitchFamily="34" charset="0"/>
                <a:cs typeface="Arial" panose="020B0604020202020204" pitchFamily="34" charset="0"/>
              </a:rPr>
              <a:t>When </a:t>
            </a:r>
            <a:r>
              <a:rPr lang="en-US" sz="2200" b="1" dirty="0">
                <a:latin typeface="Arial" panose="020B0604020202020204" pitchFamily="34" charset="0"/>
                <a:cs typeface="Arial" panose="020B0604020202020204" pitchFamily="34" charset="0"/>
              </a:rPr>
              <a:t>finished, start the </a:t>
            </a:r>
            <a:r>
              <a:rPr lang="en-US" sz="2200" b="1" dirty="0" smtClean="0">
                <a:latin typeface="Arial" panose="020B0604020202020204" pitchFamily="34" charset="0"/>
                <a:cs typeface="Arial" panose="020B0604020202020204" pitchFamily="34" charset="0"/>
              </a:rPr>
              <a:t>LogTag </a:t>
            </a:r>
            <a:r>
              <a:rPr lang="en-US" sz="2200" b="1" dirty="0">
                <a:latin typeface="Arial" panose="020B0604020202020204" pitchFamily="34" charset="0"/>
                <a:cs typeface="Arial" panose="020B0604020202020204" pitchFamily="34" charset="0"/>
              </a:rPr>
              <a:t>and attach it to the probe within the 5 minute delay time </a:t>
            </a:r>
            <a:r>
              <a:rPr lang="en-US" sz="2200" b="1" dirty="0" smtClean="0">
                <a:latin typeface="Arial" panose="020B0604020202020204" pitchFamily="34" charset="0"/>
                <a:cs typeface="Arial" panose="020B0604020202020204" pitchFamily="34" charset="0"/>
              </a:rPr>
              <a:t>frame</a:t>
            </a:r>
            <a:endParaRPr lang="en-US" sz="2200" b="1" dirty="0">
              <a:latin typeface="Arial" panose="020B0604020202020204" pitchFamily="34" charset="0"/>
              <a:cs typeface="Arial" panose="020B0604020202020204" pitchFamily="34"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609600"/>
            <a:ext cx="34290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DBB2C841-449F-4040-A870-B073D3DB043F}" type="slidenum">
              <a:rPr lang="en-US" smtClean="0"/>
              <a:t>69</a:t>
            </a:fld>
            <a:endParaRPr lang="en-US"/>
          </a:p>
        </p:txBody>
      </p:sp>
    </p:spTree>
    <p:extLst>
      <p:ext uri="{BB962C8B-B14F-4D97-AF65-F5344CB8AC3E}">
        <p14:creationId xmlns:p14="http://schemas.microsoft.com/office/powerpoint/2010/main" val="21543519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735" y="1295400"/>
            <a:ext cx="7644065" cy="4498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DBB2C841-449F-4040-A870-B073D3DB043F}" type="slidenum">
              <a:rPr lang="en-US" smtClean="0"/>
              <a:t>7</a:t>
            </a:fld>
            <a:endParaRPr lang="en-US"/>
          </a:p>
        </p:txBody>
      </p:sp>
      <p:sp>
        <p:nvSpPr>
          <p:cNvPr id="2" name="TextBox 1"/>
          <p:cNvSpPr txBox="1"/>
          <p:nvPr/>
        </p:nvSpPr>
        <p:spPr>
          <a:xfrm>
            <a:off x="433137" y="533400"/>
            <a:ext cx="8101263"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Next, click on </a:t>
            </a:r>
            <a:r>
              <a:rPr lang="en-US" sz="2400" b="1" dirty="0" smtClean="0">
                <a:solidFill>
                  <a:srgbClr val="FFFF00"/>
                </a:solidFill>
                <a:latin typeface="Arial" panose="020B0604020202020204" pitchFamily="34" charset="0"/>
                <a:cs typeface="Arial" panose="020B0604020202020204" pitchFamily="34" charset="0"/>
              </a:rPr>
              <a:t>“RUN”</a:t>
            </a:r>
            <a:endParaRPr lang="en-US" sz="2400" b="1" dirty="0">
              <a:solidFill>
                <a:srgbClr val="FFFF00"/>
              </a:solidFill>
              <a:latin typeface="Arial" panose="020B0604020202020204" pitchFamily="34" charset="0"/>
              <a:cs typeface="Arial" panose="020B0604020202020204" pitchFamily="34" charset="0"/>
            </a:endParaRPr>
          </a:p>
        </p:txBody>
      </p:sp>
      <p:pic>
        <p:nvPicPr>
          <p:cNvPr id="6" name="Picture 2" descr="C:\Program Files\Microsoft Office\MEDIA\OFFICE14\Bullets\BD2129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692525"/>
            <a:ext cx="803275" cy="4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5544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10600" cy="6477000"/>
          </a:xfrm>
        </p:spPr>
        <p:txBody>
          <a:bodyPr>
            <a:normAutofit lnSpcReduction="10000"/>
          </a:bodyPr>
          <a:lstStyle/>
          <a:p>
            <a:pPr>
              <a:buBlip>
                <a:blip r:embed="rId3"/>
              </a:buBlip>
            </a:pPr>
            <a:r>
              <a:rPr lang="en-US" sz="2200" b="1" dirty="0" smtClean="0">
                <a:latin typeface="Arial" panose="020B0604020202020204" pitchFamily="34" charset="0"/>
                <a:cs typeface="Arial" panose="020B0604020202020204" pitchFamily="34" charset="0"/>
              </a:rPr>
              <a:t>If nothing happens when the LogTag is inserted into the dock:</a:t>
            </a:r>
          </a:p>
          <a:p>
            <a:pPr lvl="1">
              <a:buBlip>
                <a:blip r:embed="rId3"/>
              </a:buBlip>
            </a:pPr>
            <a:r>
              <a:rPr lang="en-US" sz="1800" b="1" dirty="0" smtClean="0">
                <a:latin typeface="Arial" panose="020B0604020202020204" pitchFamily="34" charset="0"/>
                <a:cs typeface="Arial" panose="020B0604020202020204" pitchFamily="34" charset="0"/>
              </a:rPr>
              <a:t>Remove the LogTag from the dock, open the LogTag Analyzer software, then replace the LogTag in the dock</a:t>
            </a:r>
          </a:p>
          <a:p>
            <a:pPr lvl="1">
              <a:buBlip>
                <a:blip r:embed="rId3"/>
              </a:buBlip>
            </a:pPr>
            <a:endParaRPr lang="en-US" sz="1800" b="1" dirty="0" smtClean="0">
              <a:latin typeface="Arial" panose="020B0604020202020204" pitchFamily="34" charset="0"/>
              <a:cs typeface="Arial" panose="020B0604020202020204" pitchFamily="34" charset="0"/>
            </a:endParaRPr>
          </a:p>
          <a:p>
            <a:pPr>
              <a:buBlip>
                <a:blip r:embed="rId3"/>
              </a:buBlip>
            </a:pPr>
            <a:r>
              <a:rPr lang="en-US" sz="2200" b="1" dirty="0" smtClean="0">
                <a:latin typeface="Arial" panose="020B0604020202020204" pitchFamily="34" charset="0"/>
                <a:cs typeface="Arial" panose="020B0604020202020204" pitchFamily="34" charset="0"/>
              </a:rPr>
              <a:t>If the LogTag is not found:</a:t>
            </a:r>
          </a:p>
          <a:p>
            <a:pPr>
              <a:buBlip>
                <a:blip r:embed="rId3"/>
              </a:buBlip>
            </a:pPr>
            <a:endParaRPr lang="en-US" sz="2200" b="1" dirty="0" smtClean="0">
              <a:latin typeface="Arial" panose="020B0604020202020204" pitchFamily="34" charset="0"/>
              <a:cs typeface="Arial" panose="020B0604020202020204" pitchFamily="34" charset="0"/>
            </a:endParaRPr>
          </a:p>
          <a:p>
            <a:pPr>
              <a:buBlip>
                <a:blip r:embed="rId3"/>
              </a:buBlip>
            </a:pPr>
            <a:endParaRPr lang="en-US" sz="2200" b="1" dirty="0">
              <a:latin typeface="Arial" panose="020B0604020202020204" pitchFamily="34" charset="0"/>
              <a:cs typeface="Arial" panose="020B0604020202020204" pitchFamily="34" charset="0"/>
            </a:endParaRPr>
          </a:p>
          <a:p>
            <a:pPr>
              <a:buBlip>
                <a:blip r:embed="rId3"/>
              </a:buBlip>
            </a:pPr>
            <a:endParaRPr lang="en-US" sz="2200" b="1" dirty="0" smtClean="0">
              <a:latin typeface="Arial" panose="020B0604020202020204" pitchFamily="34" charset="0"/>
              <a:cs typeface="Arial" panose="020B0604020202020204" pitchFamily="34" charset="0"/>
            </a:endParaRPr>
          </a:p>
          <a:p>
            <a:pPr>
              <a:buBlip>
                <a:blip r:embed="rId3"/>
              </a:buBlip>
            </a:pPr>
            <a:endParaRPr lang="en-US" sz="2200" b="1" dirty="0">
              <a:latin typeface="Arial" panose="020B0604020202020204" pitchFamily="34" charset="0"/>
              <a:cs typeface="Arial" panose="020B0604020202020204" pitchFamily="34" charset="0"/>
            </a:endParaRPr>
          </a:p>
          <a:p>
            <a:pPr>
              <a:buBlip>
                <a:blip r:embed="rId3"/>
              </a:buBlip>
            </a:pPr>
            <a:endParaRPr lang="en-US" sz="2200" b="1" dirty="0" smtClean="0">
              <a:latin typeface="Arial" panose="020B0604020202020204" pitchFamily="34" charset="0"/>
              <a:cs typeface="Arial" panose="020B0604020202020204" pitchFamily="34" charset="0"/>
            </a:endParaRPr>
          </a:p>
          <a:p>
            <a:pPr>
              <a:buBlip>
                <a:blip r:embed="rId3"/>
              </a:buBlip>
            </a:pPr>
            <a:endParaRPr lang="en-US" sz="2200" b="1" dirty="0">
              <a:latin typeface="Arial" panose="020B0604020202020204" pitchFamily="34" charset="0"/>
              <a:cs typeface="Arial" panose="020B0604020202020204" pitchFamily="34" charset="0"/>
            </a:endParaRPr>
          </a:p>
          <a:p>
            <a:pPr>
              <a:buBlip>
                <a:blip r:embed="rId3"/>
              </a:buBlip>
            </a:pPr>
            <a:endParaRPr lang="en-US" sz="2200" b="1" dirty="0" smtClean="0">
              <a:latin typeface="Arial" panose="020B0604020202020204" pitchFamily="34" charset="0"/>
              <a:cs typeface="Arial" panose="020B0604020202020204" pitchFamily="34" charset="0"/>
            </a:endParaRPr>
          </a:p>
          <a:p>
            <a:pPr>
              <a:buBlip>
                <a:blip r:embed="rId3"/>
              </a:buBlip>
            </a:pPr>
            <a:endParaRPr lang="en-US" sz="2200" b="1" dirty="0" smtClean="0">
              <a:latin typeface="Arial" panose="020B0604020202020204" pitchFamily="34" charset="0"/>
              <a:cs typeface="Arial" panose="020B0604020202020204" pitchFamily="34" charset="0"/>
            </a:endParaRPr>
          </a:p>
          <a:p>
            <a:pPr>
              <a:buBlip>
                <a:blip r:embed="rId3"/>
              </a:buBlip>
            </a:pPr>
            <a:endParaRPr lang="en-US" sz="2200" b="1" dirty="0" smtClean="0">
              <a:latin typeface="Arial" panose="020B0604020202020204" pitchFamily="34" charset="0"/>
              <a:cs typeface="Arial" panose="020B0604020202020204" pitchFamily="34" charset="0"/>
            </a:endParaRPr>
          </a:p>
          <a:p>
            <a:pPr>
              <a:buBlip>
                <a:blip r:embed="rId3"/>
              </a:buBlip>
            </a:pPr>
            <a:endParaRPr lang="en-US" sz="2200" b="1" dirty="0">
              <a:latin typeface="Arial" panose="020B0604020202020204" pitchFamily="34" charset="0"/>
              <a:cs typeface="Arial" panose="020B0604020202020204" pitchFamily="34" charset="0"/>
            </a:endParaRPr>
          </a:p>
          <a:p>
            <a:pPr>
              <a:buBlip>
                <a:blip r:embed="rId3"/>
              </a:buBlip>
            </a:pPr>
            <a:endParaRPr lang="en-US" sz="2200" b="1" dirty="0" smtClean="0">
              <a:latin typeface="Arial" panose="020B0604020202020204" pitchFamily="34" charset="0"/>
              <a:cs typeface="Arial" panose="020B0604020202020204" pitchFamily="34" charset="0"/>
            </a:endParaRPr>
          </a:p>
          <a:p>
            <a:pPr>
              <a:buBlip>
                <a:blip r:embed="rId3"/>
              </a:buBlip>
            </a:pPr>
            <a:r>
              <a:rPr lang="en-US" sz="2200" b="1" dirty="0" smtClean="0">
                <a:latin typeface="Arial" panose="020B0604020202020204" pitchFamily="34" charset="0"/>
                <a:cs typeface="Arial" panose="020B0604020202020204" pitchFamily="34" charset="0"/>
              </a:rPr>
              <a:t>Close this window, then reinsert the LogTag until it clicks</a:t>
            </a:r>
            <a:endParaRPr lang="en-US" sz="2200" b="1" dirty="0">
              <a:latin typeface="Arial" panose="020B0604020202020204" pitchFamily="34" charset="0"/>
              <a:cs typeface="Arial" panose="020B0604020202020204" pitchFamily="34" charset="0"/>
            </a:endParaRPr>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209800"/>
            <a:ext cx="6324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DBB2C841-449F-4040-A870-B073D3DB043F}" type="slidenum">
              <a:rPr lang="en-US" smtClean="0"/>
              <a:t>70</a:t>
            </a:fld>
            <a:endParaRPr lang="en-US"/>
          </a:p>
        </p:txBody>
      </p:sp>
    </p:spTree>
    <p:extLst>
      <p:ext uri="{BB962C8B-B14F-4D97-AF65-F5344CB8AC3E}">
        <p14:creationId xmlns:p14="http://schemas.microsoft.com/office/powerpoint/2010/main" val="32294800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t>71</a:t>
            </a:fld>
            <a:endParaRPr lang="en-US"/>
          </a:p>
        </p:txBody>
      </p:sp>
      <p:sp>
        <p:nvSpPr>
          <p:cNvPr id="6" name="Title 1"/>
          <p:cNvSpPr>
            <a:spLocks noGrp="1"/>
          </p:cNvSpPr>
          <p:nvPr>
            <p:ph type="title"/>
          </p:nvPr>
        </p:nvSpPr>
        <p:spPr>
          <a:xfrm>
            <a:off x="457200" y="304800"/>
            <a:ext cx="8229600" cy="2209800"/>
          </a:xfrm>
        </p:spPr>
        <p:txBody>
          <a:bodyPr>
            <a:normAutofit/>
          </a:bodyPr>
          <a:lstStyle/>
          <a:p>
            <a:r>
              <a:rPr lang="en-US" sz="3600" dirty="0" smtClean="0">
                <a:solidFill>
                  <a:srgbClr val="FFFF00"/>
                </a:solidFill>
                <a:latin typeface="Arial Black" panose="020B0A04020102020204" pitchFamily="34" charset="0"/>
              </a:rPr>
              <a:t>Additional Support</a:t>
            </a:r>
            <a:endParaRPr lang="en-US" sz="3600" dirty="0">
              <a:solidFill>
                <a:srgbClr val="FFFF00"/>
              </a:solidFill>
              <a:latin typeface="Arial Black" panose="020B0A04020102020204" pitchFamily="34" charset="0"/>
            </a:endParaRPr>
          </a:p>
        </p:txBody>
      </p:sp>
      <p:pic>
        <p:nvPicPr>
          <p:cNvPr id="33794" name="Picture 2" descr="C:\Users\pricesz\AppData\Local\Microsoft\Windows\Temporary Internet Files\Content.IE5\H51J02VR\MP91021639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905000"/>
            <a:ext cx="4203700" cy="366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7987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38200"/>
            <a:ext cx="8229600" cy="4754563"/>
          </a:xfrm>
        </p:spPr>
        <p:txBody>
          <a:bodyPr>
            <a:normAutofit/>
          </a:bodyPr>
          <a:lstStyle/>
          <a:p>
            <a:pPr>
              <a:buBlip>
                <a:blip r:embed="rId3"/>
              </a:buBlip>
            </a:pPr>
            <a:r>
              <a:rPr lang="en-US" sz="2400" b="1" dirty="0">
                <a:latin typeface="Arial" panose="020B0604020202020204" pitchFamily="34" charset="0"/>
                <a:cs typeface="Arial" panose="020B0604020202020204" pitchFamily="34" charset="0"/>
              </a:rPr>
              <a:t>Detailed instructions on using the </a:t>
            </a:r>
            <a:r>
              <a:rPr lang="en-US" sz="2400" b="1" dirty="0" smtClean="0">
                <a:latin typeface="Arial" panose="020B0604020202020204" pitchFamily="34" charset="0"/>
                <a:cs typeface="Arial" panose="020B0604020202020204" pitchFamily="34" charset="0"/>
              </a:rPr>
              <a:t>LogTag </a:t>
            </a:r>
            <a:r>
              <a:rPr lang="en-US" sz="2400" b="1" dirty="0">
                <a:latin typeface="Arial" panose="020B0604020202020204" pitchFamily="34" charset="0"/>
                <a:cs typeface="Arial" panose="020B0604020202020204" pitchFamily="34" charset="0"/>
              </a:rPr>
              <a:t>and </a:t>
            </a:r>
            <a:r>
              <a:rPr lang="en-US" sz="2400" b="1" dirty="0" smtClean="0">
                <a:latin typeface="Arial" panose="020B0604020202020204" pitchFamily="34" charset="0"/>
                <a:cs typeface="Arial" panose="020B0604020202020204" pitchFamily="34" charset="0"/>
              </a:rPr>
              <a:t>its’ </a:t>
            </a:r>
            <a:r>
              <a:rPr lang="en-US" sz="2400" b="1" dirty="0">
                <a:latin typeface="Arial" panose="020B0604020202020204" pitchFamily="34" charset="0"/>
                <a:cs typeface="Arial" panose="020B0604020202020204" pitchFamily="34" charset="0"/>
              </a:rPr>
              <a:t>software can be found in the </a:t>
            </a:r>
            <a:r>
              <a:rPr lang="en-US" sz="2400" b="1" dirty="0" smtClean="0">
                <a:latin typeface="Arial" panose="020B0604020202020204" pitchFamily="34" charset="0"/>
                <a:cs typeface="Arial" panose="020B0604020202020204" pitchFamily="34" charset="0"/>
              </a:rPr>
              <a:t>LogTag </a:t>
            </a:r>
            <a:r>
              <a:rPr lang="en-US" sz="2400" b="1" dirty="0">
                <a:latin typeface="Arial" panose="020B0604020202020204" pitchFamily="34" charset="0"/>
                <a:cs typeface="Arial" panose="020B0604020202020204" pitchFamily="34" charset="0"/>
              </a:rPr>
              <a:t>Analyzer </a:t>
            </a:r>
            <a:r>
              <a:rPr lang="en-US" sz="2400" b="1" dirty="0" smtClean="0">
                <a:latin typeface="Arial" panose="020B0604020202020204" pitchFamily="34" charset="0"/>
                <a:cs typeface="Arial" panose="020B0604020202020204" pitchFamily="34" charset="0"/>
              </a:rPr>
              <a:t>Manual</a:t>
            </a:r>
          </a:p>
          <a:p>
            <a:pPr>
              <a:buBlip>
                <a:blip r:embed="rId3"/>
              </a:buBlip>
            </a:pPr>
            <a:endParaRPr lang="en-US" sz="2400" b="1" dirty="0">
              <a:latin typeface="Arial" panose="020B0604020202020204" pitchFamily="34" charset="0"/>
              <a:cs typeface="Arial" panose="020B0604020202020204" pitchFamily="34" charset="0"/>
            </a:endParaRPr>
          </a:p>
          <a:p>
            <a:pPr>
              <a:buBlip>
                <a:blip r:embed="rId3"/>
              </a:buBlip>
            </a:pPr>
            <a:r>
              <a:rPr lang="en-US" sz="2400" b="1" dirty="0" smtClean="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manual can be found </a:t>
            </a:r>
            <a:r>
              <a:rPr lang="en-US" sz="2400" b="1" dirty="0" smtClean="0">
                <a:latin typeface="Arial" panose="020B0604020202020204" pitchFamily="34" charset="0"/>
                <a:cs typeface="Arial" panose="020B0604020202020204" pitchFamily="34" charset="0"/>
              </a:rPr>
              <a:t>by </a:t>
            </a:r>
            <a:r>
              <a:rPr lang="en-US" sz="2400" b="1" dirty="0">
                <a:latin typeface="Arial" panose="020B0604020202020204" pitchFamily="34" charset="0"/>
                <a:cs typeface="Arial" panose="020B0604020202020204" pitchFamily="34" charset="0"/>
              </a:rPr>
              <a:t>clicking on the </a:t>
            </a:r>
            <a:r>
              <a:rPr lang="en-US" sz="2400" b="1" dirty="0" smtClean="0">
                <a:solidFill>
                  <a:srgbClr val="FFFF00"/>
                </a:solidFill>
                <a:latin typeface="Arial" panose="020B0604020202020204" pitchFamily="34" charset="0"/>
                <a:cs typeface="Arial" panose="020B0604020202020204" pitchFamily="34" charset="0"/>
              </a:rPr>
              <a:t>“HELP” </a:t>
            </a:r>
            <a:r>
              <a:rPr lang="en-US" sz="2400" b="1" dirty="0" smtClean="0">
                <a:latin typeface="Arial" panose="020B0604020202020204" pitchFamily="34" charset="0"/>
                <a:cs typeface="Arial" panose="020B0604020202020204" pitchFamily="34" charset="0"/>
              </a:rPr>
              <a:t>option </a:t>
            </a:r>
            <a:r>
              <a:rPr lang="en-US" sz="2400" b="1" dirty="0">
                <a:latin typeface="Arial" panose="020B0604020202020204" pitchFamily="34" charset="0"/>
                <a:cs typeface="Arial" panose="020B0604020202020204" pitchFamily="34" charset="0"/>
              </a:rPr>
              <a:t>from inside the </a:t>
            </a:r>
            <a:r>
              <a:rPr lang="en-US" sz="2400" b="1" dirty="0" smtClean="0">
                <a:latin typeface="Arial" panose="020B0604020202020204" pitchFamily="34" charset="0"/>
                <a:cs typeface="Arial" panose="020B0604020202020204" pitchFamily="34" charset="0"/>
              </a:rPr>
              <a:t>LogTag </a:t>
            </a:r>
            <a:r>
              <a:rPr lang="en-US" sz="2400" b="1" dirty="0">
                <a:latin typeface="Arial" panose="020B0604020202020204" pitchFamily="34" charset="0"/>
                <a:cs typeface="Arial" panose="020B0604020202020204" pitchFamily="34" charset="0"/>
              </a:rPr>
              <a:t>Analyzer </a:t>
            </a:r>
            <a:r>
              <a:rPr lang="en-US" sz="2400" b="1" dirty="0" smtClean="0">
                <a:latin typeface="Arial" panose="020B0604020202020204" pitchFamily="34" charset="0"/>
                <a:cs typeface="Arial" panose="020B0604020202020204" pitchFamily="34" charset="0"/>
              </a:rPr>
              <a:t>Software</a:t>
            </a:r>
          </a:p>
          <a:p>
            <a:pPr>
              <a:buBlip>
                <a:blip r:embed="rId3"/>
              </a:buBlip>
            </a:pPr>
            <a:endParaRPr lang="en-US" sz="2400" b="1" dirty="0">
              <a:latin typeface="Arial" panose="020B0604020202020204" pitchFamily="34" charset="0"/>
              <a:cs typeface="Arial" panose="020B0604020202020204" pitchFamily="34" charset="0"/>
            </a:endParaRPr>
          </a:p>
          <a:p>
            <a:pPr>
              <a:buBlip>
                <a:blip r:embed="rId3"/>
              </a:buBlip>
            </a:pPr>
            <a:r>
              <a:rPr lang="en-US" sz="2400" b="1" dirty="0" smtClean="0">
                <a:latin typeface="Arial" panose="020B0604020202020204" pitchFamily="34" charset="0"/>
                <a:cs typeface="Arial" panose="020B0604020202020204" pitchFamily="34" charset="0"/>
              </a:rPr>
              <a:t>Technical </a:t>
            </a:r>
            <a:r>
              <a:rPr lang="en-US" sz="2400" b="1" dirty="0">
                <a:latin typeface="Arial" panose="020B0604020202020204" pitchFamily="34" charset="0"/>
                <a:cs typeface="Arial" panose="020B0604020202020204" pitchFamily="34" charset="0"/>
              </a:rPr>
              <a:t>support is available from MicroDAQ.com, Ltd. Monday – Friday from </a:t>
            </a:r>
            <a:r>
              <a:rPr lang="en-US" sz="2400" b="1" dirty="0" smtClean="0">
                <a:latin typeface="Arial" panose="020B0604020202020204" pitchFamily="34" charset="0"/>
                <a:cs typeface="Arial" panose="020B0604020202020204" pitchFamily="34" charset="0"/>
              </a:rPr>
              <a:t>9:30AM </a:t>
            </a: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4:30 PM </a:t>
            </a:r>
            <a:r>
              <a:rPr lang="en-US" sz="2400" b="1" dirty="0">
                <a:latin typeface="Arial" panose="020B0604020202020204" pitchFamily="34" charset="0"/>
                <a:cs typeface="Arial" panose="020B0604020202020204" pitchFamily="34" charset="0"/>
              </a:rPr>
              <a:t>EST by calling </a:t>
            </a:r>
            <a:r>
              <a:rPr lang="en-US" sz="2400" b="1" dirty="0" smtClean="0">
                <a:latin typeface="Arial" panose="020B0604020202020204" pitchFamily="34" charset="0"/>
                <a:cs typeface="Arial" panose="020B0604020202020204" pitchFamily="34" charset="0"/>
              </a:rPr>
              <a:t>603-746-5524 </a:t>
            </a:r>
            <a:r>
              <a:rPr lang="en-US" sz="2400" b="1" dirty="0">
                <a:latin typeface="Arial" panose="020B0604020202020204" pitchFamily="34" charset="0"/>
                <a:cs typeface="Arial" panose="020B0604020202020204" pitchFamily="34" charset="0"/>
              </a:rPr>
              <a:t>or by email at: </a:t>
            </a:r>
            <a:r>
              <a:rPr lang="en-US" sz="2400" b="1" dirty="0" smtClean="0">
                <a:solidFill>
                  <a:srgbClr val="FFFF00"/>
                </a:solidFill>
                <a:latin typeface="Arial" panose="020B0604020202020204" pitchFamily="34" charset="0"/>
                <a:cs typeface="Arial" panose="020B0604020202020204" pitchFamily="34" charset="0"/>
              </a:rPr>
              <a:t>support@microdaq.com</a:t>
            </a:r>
          </a:p>
          <a:p>
            <a:pPr>
              <a:buBlip>
                <a:blip r:embed="rId3"/>
              </a:buBlip>
            </a:pPr>
            <a:endParaRPr lang="en-US" sz="2200" b="1" dirty="0">
              <a:latin typeface="Arial" panose="020B0604020202020204" pitchFamily="34" charset="0"/>
              <a:cs typeface="Arial" panose="020B0604020202020204" pitchFamily="34" charset="0"/>
            </a:endParaRPr>
          </a:p>
          <a:p>
            <a:pPr>
              <a:buBlip>
                <a:blip r:embed="rId3"/>
              </a:buBlip>
            </a:pPr>
            <a:endParaRPr lang="en-US" sz="2200" b="1" dirty="0" smtClean="0">
              <a:latin typeface="Arial" panose="020B0604020202020204" pitchFamily="34" charset="0"/>
              <a:cs typeface="Arial" panose="020B0604020202020204" pitchFamily="34" charset="0"/>
            </a:endParaRPr>
          </a:p>
          <a:p>
            <a:pPr>
              <a:buBlip>
                <a:blip r:embed="rId3"/>
              </a:buBlip>
            </a:pPr>
            <a:endParaRPr lang="en-US" sz="2200" b="1" dirty="0">
              <a:latin typeface="Arial" panose="020B0604020202020204" pitchFamily="34" charset="0"/>
              <a:cs typeface="Arial" panose="020B0604020202020204" pitchFamily="34" charset="0"/>
            </a:endParaRPr>
          </a:p>
          <a:p>
            <a:pPr>
              <a:buBlip>
                <a:blip r:embed="rId3"/>
              </a:buBlip>
            </a:pPr>
            <a:endParaRPr lang="en-US" sz="2200" b="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DBB2C841-449F-4040-A870-B073D3DB043F}" type="slidenum">
              <a:rPr lang="en-US" smtClean="0"/>
              <a:t>72</a:t>
            </a:fld>
            <a:endParaRPr lang="en-US"/>
          </a:p>
        </p:txBody>
      </p:sp>
    </p:spTree>
    <p:extLst>
      <p:ext uri="{BB962C8B-B14F-4D97-AF65-F5344CB8AC3E}">
        <p14:creationId xmlns:p14="http://schemas.microsoft.com/office/powerpoint/2010/main" val="2380243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a:buBlip>
                <a:blip r:embed="rId3"/>
              </a:buBlip>
            </a:pPr>
            <a:r>
              <a:rPr lang="en-US" sz="2400" b="1" dirty="0" smtClean="0">
                <a:latin typeface="Arial" panose="020B0604020202020204" pitchFamily="34" charset="0"/>
                <a:cs typeface="Arial" panose="020B0604020202020204" pitchFamily="34" charset="0"/>
              </a:rPr>
              <a:t>When the LogTag Analyzer Set-up opens - select your language and click “</a:t>
            </a:r>
            <a:r>
              <a:rPr lang="en-US" sz="2400" b="1" dirty="0" smtClean="0">
                <a:solidFill>
                  <a:srgbClr val="FFFF00"/>
                </a:solidFill>
                <a:latin typeface="Arial" panose="020B0604020202020204" pitchFamily="34" charset="0"/>
                <a:cs typeface="Arial" panose="020B0604020202020204" pitchFamily="34" charset="0"/>
              </a:rPr>
              <a:t>OK</a:t>
            </a:r>
            <a:r>
              <a:rPr lang="en-US" sz="2400" b="1" dirty="0" smtClean="0">
                <a:latin typeface="Arial" panose="020B0604020202020204" pitchFamily="34" charset="0"/>
                <a:cs typeface="Arial" panose="020B0604020202020204" pitchFamily="34" charset="0"/>
              </a:rPr>
              <a:t>”</a:t>
            </a:r>
          </a:p>
          <a:p>
            <a:endParaRPr lang="en-US" sz="2400" dirty="0" smtClean="0"/>
          </a:p>
          <a:p>
            <a:endParaRPr lang="en-US" sz="2400" dirty="0"/>
          </a:p>
          <a:p>
            <a:endParaRPr lang="en-US" sz="2400" dirty="0" smtClean="0"/>
          </a:p>
          <a:p>
            <a:endParaRPr lang="en-US" sz="2400" dirty="0" smtClean="0"/>
          </a:p>
          <a:p>
            <a:endParaRPr lang="en-US" sz="2400" dirty="0"/>
          </a:p>
          <a:p>
            <a:endParaRPr lang="en-US" sz="2400" dirty="0" smtClean="0"/>
          </a:p>
          <a:p>
            <a:endParaRPr lang="en-US" sz="2400" dirty="0" smtClean="0"/>
          </a:p>
          <a:p>
            <a:endParaRPr lang="en-US" sz="2400" dirty="0"/>
          </a:p>
          <a:p>
            <a:endParaRPr lang="en-US" sz="2400" dirty="0" smtClean="0"/>
          </a:p>
          <a:p>
            <a:endParaRPr lang="en-US" sz="2400" dirty="0"/>
          </a:p>
          <a:p>
            <a:endParaRPr lang="en-US" sz="24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371600"/>
            <a:ext cx="7543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DBB2C841-449F-4040-A870-B073D3DB043F}" type="slidenum">
              <a:rPr lang="en-US" smtClean="0"/>
              <a:t>8</a:t>
            </a:fld>
            <a:endParaRPr lang="en-US"/>
          </a:p>
        </p:txBody>
      </p:sp>
      <p:pic>
        <p:nvPicPr>
          <p:cNvPr id="6" name="Picture 2" descr="C:\Program Files\Microsoft Office\MEDIA\OFFICE14\Bullets\BD21298_.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5181600"/>
            <a:ext cx="803275" cy="4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9298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229600" cy="5440363"/>
          </a:xfrm>
        </p:spPr>
        <p:txBody>
          <a:bodyPr/>
          <a:lstStyle/>
          <a:p>
            <a:pPr>
              <a:buBlip>
                <a:blip r:embed="rId3"/>
              </a:buBlip>
            </a:pPr>
            <a:r>
              <a:rPr lang="en-US" sz="2800" b="1" dirty="0">
                <a:latin typeface="Arial" panose="020B0604020202020204" pitchFamily="34" charset="0"/>
                <a:cs typeface="Arial" panose="020B0604020202020204" pitchFamily="34" charset="0"/>
              </a:rPr>
              <a:t>Click </a:t>
            </a:r>
            <a:r>
              <a:rPr lang="en-US" sz="2800" b="1" dirty="0" smtClean="0">
                <a:solidFill>
                  <a:srgbClr val="FFFF00"/>
                </a:solidFill>
                <a:latin typeface="Arial" panose="020B0604020202020204" pitchFamily="34" charset="0"/>
                <a:cs typeface="Arial" panose="020B0604020202020204" pitchFamily="34" charset="0"/>
              </a:rPr>
              <a:t>“NEXT”</a:t>
            </a:r>
            <a:r>
              <a:rPr lang="en-US" sz="2800" b="1" dirty="0" smtClean="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on the screen below</a:t>
            </a:r>
          </a:p>
          <a:p>
            <a:endParaRPr lang="en-US" dirty="0"/>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990600"/>
            <a:ext cx="65532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DBB2C841-449F-4040-A870-B073D3DB043F}" type="slidenum">
              <a:rPr lang="en-US" smtClean="0"/>
              <a:t>9</a:t>
            </a:fld>
            <a:endParaRPr lang="en-US"/>
          </a:p>
        </p:txBody>
      </p:sp>
      <p:pic>
        <p:nvPicPr>
          <p:cNvPr id="6" name="Picture 2" descr="C:\Program Files\Microsoft Office\MEDIA\OFFICE14\Bullets\BD21298_.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11144">
            <a:off x="4665910" y="4827601"/>
            <a:ext cx="803275" cy="4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4873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30988</TotalTime>
  <Words>4585</Words>
  <Application>Microsoft Office PowerPoint</Application>
  <PresentationFormat>On-screen Show (4:3)</PresentationFormat>
  <Paragraphs>591</Paragraphs>
  <Slides>72</Slides>
  <Notes>68</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LogTag Training</vt:lpstr>
      <vt:lpstr>LogTag Training Outline</vt:lpstr>
      <vt:lpstr>  </vt:lpstr>
      <vt:lpstr>Installing the  LogTag Software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Look for the newly installed LogTag Analyzer Software icon on your desktop.  If you do not see the icon there look in your “START” menu</vt:lpstr>
      <vt:lpstr>PowerPoint Presentation</vt:lpstr>
      <vt:lpstr>Configuring the LogTag </vt:lpstr>
      <vt:lpstr>PowerPoint Presentation</vt:lpstr>
      <vt:lpstr>PowerPoint Presentation</vt:lpstr>
      <vt:lpstr>PowerPoint Presentation</vt:lpstr>
      <vt:lpstr>PowerPoint Presentation</vt:lpstr>
      <vt:lpstr>PowerPoint Presentation</vt:lpstr>
      <vt:lpstr>Click “NEXT”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Setting Up  User Profiles</vt:lpstr>
      <vt:lpstr>PowerPoint Presentation</vt:lpstr>
      <vt:lpstr>PowerPoint Presentation</vt:lpstr>
      <vt:lpstr>PowerPoint Presentation</vt:lpstr>
      <vt:lpstr>Preparing the LogTag</vt:lpstr>
      <vt:lpstr>PowerPoint Presentation</vt:lpstr>
      <vt:lpstr>PowerPoint Presentation</vt:lpstr>
      <vt:lpstr>PowerPoint Presentation</vt:lpstr>
      <vt:lpstr>PowerPoint Presentation</vt:lpstr>
      <vt:lpstr>Starting the LogTag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View/Save Data</vt:lpstr>
      <vt:lpstr>Alarms &amp; Temperature Excursions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Trouble-Shooting</vt:lpstr>
      <vt:lpstr>PowerPoint Presentation</vt:lpstr>
      <vt:lpstr>PowerPoint Presentation</vt:lpstr>
      <vt:lpstr>Additional Support</vt:lpstr>
      <vt:lpstr>PowerPoint Presentation</vt:lpstr>
    </vt:vector>
  </TitlesOfParts>
  <Company>Florida Department of Health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 TAG TRAINING</dc:title>
  <dc:creator>Senior, Jacqueline L</dc:creator>
  <cp:lastModifiedBy>Senior, Jacqueline L</cp:lastModifiedBy>
  <cp:revision>349</cp:revision>
  <cp:lastPrinted>2015-01-16T18:11:07Z</cp:lastPrinted>
  <dcterms:created xsi:type="dcterms:W3CDTF">2014-10-20T19:33:11Z</dcterms:created>
  <dcterms:modified xsi:type="dcterms:W3CDTF">2015-01-23T19:23:21Z</dcterms:modified>
</cp:coreProperties>
</file>